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56" r:id="rId5"/>
    <p:sldId id="275" r:id="rId6"/>
    <p:sldId id="280" r:id="rId7"/>
    <p:sldId id="276" r:id="rId8"/>
    <p:sldId id="282" r:id="rId9"/>
    <p:sldId id="291" r:id="rId10"/>
    <p:sldId id="292" r:id="rId11"/>
    <p:sldId id="285" r:id="rId12"/>
  </p:sldIdLst>
  <p:sldSz cx="9144000" cy="5143500" type="screen16x9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67389" autoAdjust="0"/>
  </p:normalViewPr>
  <p:slideViewPr>
    <p:cSldViewPr>
      <p:cViewPr varScale="1">
        <p:scale>
          <a:sx n="103" d="100"/>
          <a:sy n="103" d="100"/>
        </p:scale>
        <p:origin x="102" y="54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3A2CC-E4D0-49C3-981D-4FB8DD6F5CE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D8BB4-623F-4ACE-86DA-20D6AB6E3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665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表紙は「タイトル」、「報告年月日」、「所属機関」、「報告者名」を記載する。</a:t>
            </a:r>
            <a:endParaRPr kumimoji="1" lang="en-US" altLang="ja-JP" dirty="0"/>
          </a:p>
          <a:p>
            <a:r>
              <a:rPr kumimoji="1" lang="ja-JP" altLang="en-US" dirty="0"/>
              <a:t>フォントはパワーポイントの場合は「</a:t>
            </a:r>
            <a:r>
              <a:rPr kumimoji="1" lang="en-US" altLang="zh-TW" dirty="0"/>
              <a:t>HGP</a:t>
            </a:r>
            <a:r>
              <a:rPr kumimoji="1" lang="zh-TW" altLang="en-US" dirty="0"/>
              <a:t>創英角ｺﾞｼｯｸ</a:t>
            </a:r>
            <a:r>
              <a:rPr kumimoji="1" lang="ja-JP" altLang="en-US" dirty="0"/>
              <a:t>」、</a:t>
            </a:r>
            <a:r>
              <a:rPr kumimoji="1" lang="en-US" altLang="ja-JP" dirty="0"/>
              <a:t>Keynote</a:t>
            </a:r>
            <a:r>
              <a:rPr kumimoji="1" lang="ja-JP" altLang="en-US" dirty="0"/>
              <a:t>の場合は「ﾋﾗｷﾞﾉ角ｺﾞ」を使用する。</a:t>
            </a:r>
            <a:endParaRPr kumimoji="1" lang="en-US" altLang="ja-JP" dirty="0"/>
          </a:p>
          <a:p>
            <a:r>
              <a:rPr kumimoji="1" lang="ja-JP" altLang="en-US" dirty="0"/>
              <a:t>「タイトル」の文字のサイズは</a:t>
            </a:r>
            <a:r>
              <a:rPr kumimoji="1" lang="en-US" altLang="ja-JP" dirty="0"/>
              <a:t>50</a:t>
            </a:r>
            <a:r>
              <a:rPr kumimoji="1" lang="ja-JP" altLang="en-US" dirty="0"/>
              <a:t>以上を使用する。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8BB4-623F-4ACE-86DA-20D6AB6E3E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903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はじめに</a:t>
            </a:r>
            <a:r>
              <a:rPr kumimoji="1" lang="en-US" altLang="ja-JP" dirty="0"/>
              <a:t>【</a:t>
            </a:r>
            <a:r>
              <a:rPr kumimoji="1" lang="ja-JP" altLang="en-US" dirty="0"/>
              <a:t>患者情報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について記載する。</a:t>
            </a:r>
            <a:endParaRPr kumimoji="1" lang="en-US" altLang="ja-JP" dirty="0"/>
          </a:p>
          <a:p>
            <a:r>
              <a:rPr kumimoji="1" lang="en-US" altLang="ja-JP" dirty="0"/>
              <a:t>【</a:t>
            </a:r>
            <a:r>
              <a:rPr kumimoji="1" lang="ja-JP" altLang="en-US" dirty="0"/>
              <a:t>患者情報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が１枚のスライドに収まる様に文字のサイズは修正する。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8BB4-623F-4ACE-86DA-20D6AB6E3EF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671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次に</a:t>
            </a:r>
            <a:r>
              <a:rPr kumimoji="1" lang="en-US" altLang="ja-JP" dirty="0"/>
              <a:t>【</a:t>
            </a:r>
            <a:r>
              <a:rPr kumimoji="1" lang="ja-JP" altLang="en-US" dirty="0"/>
              <a:t>身体所見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について記載する。</a:t>
            </a:r>
            <a:endParaRPr kumimoji="1" lang="en-US" altLang="ja-JP" dirty="0"/>
          </a:p>
          <a:p>
            <a:r>
              <a:rPr kumimoji="1" lang="en-US" altLang="ja-JP" dirty="0"/>
              <a:t>【</a:t>
            </a:r>
            <a:r>
              <a:rPr kumimoji="1" lang="ja-JP" altLang="en-US" dirty="0"/>
              <a:t>身体所見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が１枚のスライドに収まる様に文字のサイズは修正する。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8BB4-623F-4ACE-86DA-20D6AB6E3EF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716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次に</a:t>
            </a:r>
            <a:r>
              <a:rPr kumimoji="1" lang="en-US" altLang="ja-JP" dirty="0"/>
              <a:t>【</a:t>
            </a:r>
            <a:r>
              <a:rPr kumimoji="1" lang="ja-JP" altLang="en-US" dirty="0"/>
              <a:t>現在の処方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について記載する。</a:t>
            </a:r>
            <a:endParaRPr kumimoji="1" lang="en-US" altLang="ja-JP" dirty="0"/>
          </a:p>
          <a:p>
            <a:r>
              <a:rPr kumimoji="1" lang="en-US" altLang="ja-JP" dirty="0"/>
              <a:t>【</a:t>
            </a:r>
            <a:r>
              <a:rPr kumimoji="1" lang="ja-JP" altLang="en-US" dirty="0"/>
              <a:t>現在の処方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が１枚のスライドに収まる様に文字のサイズは修正する。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8BB4-623F-4ACE-86DA-20D6AB6E3EF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40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次に</a:t>
            </a:r>
            <a:r>
              <a:rPr kumimoji="1" lang="en-US" altLang="ja-JP" dirty="0"/>
              <a:t>【</a:t>
            </a:r>
            <a:r>
              <a:rPr kumimoji="1" lang="ja-JP" altLang="en-US" dirty="0"/>
              <a:t>検査所見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について記載する。</a:t>
            </a:r>
            <a:endParaRPr kumimoji="1" lang="en-US" altLang="ja-JP" dirty="0"/>
          </a:p>
          <a:p>
            <a:r>
              <a:rPr kumimoji="1" lang="en-US" altLang="ja-JP" dirty="0"/>
              <a:t>【</a:t>
            </a:r>
            <a:r>
              <a:rPr kumimoji="1" lang="ja-JP" altLang="en-US" dirty="0"/>
              <a:t>検査所見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が１枚のスライドに収まる様に文字のサイズは修正する。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8BB4-623F-4ACE-86DA-20D6AB6E3EF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5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次に</a:t>
            </a:r>
            <a:r>
              <a:rPr kumimoji="1" lang="en-US" altLang="ja-JP" dirty="0"/>
              <a:t>【</a:t>
            </a:r>
            <a:r>
              <a:rPr kumimoji="1" lang="ja-JP" altLang="en-US" dirty="0"/>
              <a:t>プロブレムリスト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について記載する。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8BB4-623F-4ACE-86DA-20D6AB6E3EF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673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次に</a:t>
            </a:r>
            <a:r>
              <a:rPr kumimoji="1" lang="en-US" altLang="ja-JP" dirty="0"/>
              <a:t>【</a:t>
            </a:r>
            <a:r>
              <a:rPr kumimoji="1" lang="ja-JP" altLang="en-US" dirty="0"/>
              <a:t>プロブレムリスト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について記載する。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8BB4-623F-4ACE-86DA-20D6AB6E3EF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320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文字のサイズは</a:t>
            </a:r>
            <a:r>
              <a:rPr kumimoji="1" lang="en-US" altLang="ja-JP" dirty="0"/>
              <a:t>30</a:t>
            </a:r>
            <a:r>
              <a:rPr kumimoji="1" lang="ja-JP" altLang="en-US" dirty="0"/>
              <a:t>以上を使用し、１枚のスライドに書ききれない場合は複数枚使用する。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8BB4-623F-4ACE-86DA-20D6AB6E3EF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22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E:\top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4325"/>
            <a:ext cx="6629400" cy="482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Picture 8" descr="E:\toptx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11322"/>
            <a:ext cx="2598362" cy="49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61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-180528" y="4894008"/>
            <a:ext cx="9505056" cy="276235"/>
          </a:xfrm>
          <a:prstGeom prst="rect">
            <a:avLst/>
          </a:prstGeom>
          <a:solidFill>
            <a:srgbClr val="F8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66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34" y="4594196"/>
            <a:ext cx="1231206" cy="23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9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80528" y="4894008"/>
            <a:ext cx="9505056" cy="276235"/>
          </a:xfrm>
          <a:prstGeom prst="rect">
            <a:avLst/>
          </a:prstGeom>
          <a:solidFill>
            <a:srgbClr val="F8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66"/>
              </a:solidFill>
            </a:endParaRP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34" y="4594196"/>
            <a:ext cx="1231206" cy="23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91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80528" y="4894008"/>
            <a:ext cx="9505056" cy="276235"/>
          </a:xfrm>
          <a:prstGeom prst="rect">
            <a:avLst/>
          </a:prstGeom>
          <a:solidFill>
            <a:srgbClr val="F8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6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733968" y="4876740"/>
            <a:ext cx="5688632" cy="273844"/>
          </a:xfrm>
        </p:spPr>
        <p:txBody>
          <a:bodyPr/>
          <a:lstStyle/>
          <a:p>
            <a:r>
              <a:rPr lang="en-US" altLang="ja-JP" dirty="0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34" y="4594196"/>
            <a:ext cx="1231206" cy="23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60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80528" y="4894008"/>
            <a:ext cx="9505056" cy="276235"/>
          </a:xfrm>
          <a:prstGeom prst="rect">
            <a:avLst/>
          </a:prstGeom>
          <a:solidFill>
            <a:srgbClr val="F8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6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34" y="4594196"/>
            <a:ext cx="1231206" cy="23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06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-180528" y="4894008"/>
            <a:ext cx="9505056" cy="276235"/>
          </a:xfrm>
          <a:prstGeom prst="rect">
            <a:avLst/>
          </a:prstGeom>
          <a:solidFill>
            <a:srgbClr val="F8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6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34" y="4594196"/>
            <a:ext cx="1231206" cy="23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02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-180528" y="4894008"/>
            <a:ext cx="9505056" cy="276235"/>
          </a:xfrm>
          <a:prstGeom prst="rect">
            <a:avLst/>
          </a:prstGeom>
          <a:solidFill>
            <a:srgbClr val="F8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6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34" y="4594196"/>
            <a:ext cx="1231206" cy="23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23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-180528" y="4894008"/>
            <a:ext cx="9505056" cy="276235"/>
          </a:xfrm>
          <a:prstGeom prst="rect">
            <a:avLst/>
          </a:prstGeom>
          <a:solidFill>
            <a:srgbClr val="F8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6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34" y="4594196"/>
            <a:ext cx="1231206" cy="23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57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-180528" y="4894008"/>
            <a:ext cx="9505056" cy="276235"/>
          </a:xfrm>
          <a:prstGeom prst="rect">
            <a:avLst/>
          </a:prstGeom>
          <a:solidFill>
            <a:srgbClr val="F8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66"/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34" y="4594196"/>
            <a:ext cx="1231206" cy="23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52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-180528" y="4894008"/>
            <a:ext cx="9505056" cy="276235"/>
          </a:xfrm>
          <a:prstGeom prst="rect">
            <a:avLst/>
          </a:prstGeom>
          <a:solidFill>
            <a:srgbClr val="F8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6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34" y="4594196"/>
            <a:ext cx="1231206" cy="23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49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180528" y="4894008"/>
            <a:ext cx="9505056" cy="276235"/>
          </a:xfrm>
          <a:prstGeom prst="rect">
            <a:avLst/>
          </a:prstGeom>
          <a:solidFill>
            <a:srgbClr val="F8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C66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34" y="4594196"/>
            <a:ext cx="1231206" cy="23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68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87794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009640-B2B6-4E98-89B9-0E4AE61FB38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619672" y="4873422"/>
            <a:ext cx="56886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ja-JP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903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71550"/>
            <a:ext cx="7772400" cy="1102519"/>
          </a:xfrm>
        </p:spPr>
        <p:txBody>
          <a:bodyPr>
            <a:noAutofit/>
          </a:bodyPr>
          <a:lstStyle/>
          <a:p>
            <a:r>
              <a:rPr kumimoji="1" lang="ja-JP" altLang="en-US" sz="5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アルツハイマー型認知症による周辺症状に対するせん妄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3147814"/>
            <a:ext cx="6400800" cy="1314450"/>
          </a:xfrm>
        </p:spPr>
        <p:txBody>
          <a:bodyPr/>
          <a:lstStyle/>
          <a:p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2024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年ｙｙ月ｚｚ日</a:t>
            </a: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〇〇薬局　ｘｘｘ　ｘｘ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8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52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患者背景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0501" y="843558"/>
            <a:ext cx="853150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年齢：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74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性別：女性　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ADL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：自立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（歩行器使用）</a:t>
            </a:r>
            <a:endParaRPr lang="ja-JP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病名：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型糖尿病、アルツハイマー型認知症、骨粗鬆症、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便秘症、不眠症、全身性乾皮症（軽度）、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高脂血症、高血圧症</a:t>
            </a:r>
            <a:endParaRPr lang="ja-JP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アレルギー歴：なし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住まい：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施設に入居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主訴：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「アルツハイマー型認知症による周辺症状のせん妄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</a:t>
            </a:r>
            <a:endParaRPr lang="ja-JP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050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(C) The Japanese Association of Home Care Pharmacies All rights reserved.</a:t>
            </a:r>
            <a:endParaRPr lang="ja-JP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fld>
            <a:endParaRPr kumimoji="1" lang="ja-JP" altLang="en-US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6512" y="671081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体格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身長：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170cm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体重：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53.1kg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BMI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18.37</a:t>
            </a:r>
          </a:p>
          <a:p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食事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量（普通）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排便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-2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性状：普通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睡眠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：不眠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寝ないときもある程度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バイタルサイン（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ｙｙ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ｚｚ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時点）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BP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126/64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85</a:t>
            </a:r>
          </a:p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KT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36.9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SpO2</a:t>
            </a:r>
            <a:r>
              <a:rPr lang="ja-JP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96%</a:t>
            </a:r>
            <a:endParaRPr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52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患者背景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566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(C) The Japanese Association of Home Care Pharmacies All rights reserved.</a:t>
            </a:r>
            <a:endParaRPr lang="ja-JP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fld>
            <a:endParaRPr kumimoji="1" lang="ja-JP" altLang="en-US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119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定期内服薬　</a:t>
            </a:r>
            <a:r>
              <a:rPr lang="en-US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2023</a:t>
            </a:r>
            <a:r>
              <a:rPr lang="ja-JP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ｙｙ</a:t>
            </a:r>
            <a:r>
              <a:rPr lang="ja-JP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ｙｙ</a:t>
            </a:r>
            <a:r>
              <a:rPr lang="ja-JP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日現在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698120"/>
            <a:ext cx="47160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エゼチミブ錠１０ｍｇ「ニプロ」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アゼルニジピン錠１６ｍｇ「ケミファ」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メマンチン塩酸塩ＯＤ錠２０ｍｇ「ＤＳＥＰ」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内服 分１朝食後　　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アミティーザカプセル２４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μ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ｇ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ａｐ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マグミット錠３３０ｍｇ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ウルソデオキシコール酸錠１００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mg｢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サワイ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｣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内服 分２朝夕食後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センノシド錠１２ｍｇ「武田テバ」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内服 分１夕食後　　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ラメルテオン錠８ｍｇ「武田テバ」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ロスバスタチンＯＤ錠２．５ｍｇ「ＤＳＥＰ」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ビラノア錠２０ｍｇ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ピコスルファートＮａ錠２．５ｍｇ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｢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サワイ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｣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内服 分１寝る前　　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6A5E71-E236-A889-073A-E72128777D07}"/>
              </a:ext>
            </a:extLst>
          </p:cNvPr>
          <p:cNvSpPr txBox="1"/>
          <p:nvPr/>
        </p:nvSpPr>
        <p:spPr>
          <a:xfrm>
            <a:off x="4463988" y="679263"/>
            <a:ext cx="46622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ツムラ抑肝散エキス顆粒（医療用）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7.5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ｇ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内服 分３朝夕食後・就寝前　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メトホルミン塩酸塩錠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500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ｍｇＭＴ「ﾆﾌﾟﾛ」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内服 分２朝夕食後　　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リスペリドン錠１ｍｇ「ＮＰ」　　</a:t>
            </a: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錠</a:t>
            </a:r>
          </a:p>
          <a:p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内服 分１朝食後　　</a:t>
            </a:r>
          </a:p>
          <a:p>
            <a:endParaRPr lang="en-US" altLang="ja-JP" sz="1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99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834841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ｙｙ月</a:t>
            </a:r>
            <a:r>
              <a:rPr lang="en-US" altLang="ja-JP" sz="2800" u="sng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zz</a:t>
            </a:r>
            <a:r>
              <a:rPr lang="ja-JP" altLang="en-US" sz="28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日時点</a:t>
            </a:r>
            <a:endParaRPr lang="en-US" altLang="ja-JP" sz="28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11.9  Alb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4.1  AST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29  ALT:17  Cre: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0.60  eGFR:72.9 UN:15.9 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Ccr:68.96ml/min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 </a:t>
            </a:r>
          </a:p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141, Cl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101 , K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4.3 HbA1c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8.2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TG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215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52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血液所見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90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9004" y="0"/>
            <a:ext cx="5474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治療の経緯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881" y="771550"/>
            <a:ext cx="90046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R05.yy.zz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HbA1c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7.9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と上昇傾向よりクエチアピン錠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25㎎2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錠昼食　　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後から中止（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CP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換算：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75.76㎎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相当）</a:t>
            </a:r>
          </a:p>
          <a:p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R05.yy.zz+4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施設側より立ち上がり頻回であり、転倒リスクも高い状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態にあるとの報告あり</a:t>
            </a:r>
          </a:p>
          <a:p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R05.yy.zz+7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クエチアピン錠からハロペリドール錠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1㎎1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錠朝食後へ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変更（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CP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換算：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50㎎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相当）</a:t>
            </a:r>
          </a:p>
          <a:p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R05.yy.zz+14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効果不十分により、ハロペリドール錠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1㎎2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錠へ増量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（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CP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換算：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100㎎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相当）</a:t>
            </a:r>
          </a:p>
          <a:p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R05.yy+1.zz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ハロペリドール錠からアリピプラゾール錠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3㎎2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錠朝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夕食後へ変更（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CP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換算：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150㎎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相当）</a:t>
            </a:r>
          </a:p>
        </p:txBody>
      </p:sp>
    </p:spTree>
    <p:extLst>
      <p:ext uri="{BB962C8B-B14F-4D97-AF65-F5344CB8AC3E}">
        <p14:creationId xmlns:p14="http://schemas.microsoft.com/office/powerpoint/2010/main" val="305945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640-B2B6-4E98-89B9-0E4AE61FB38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9004" y="0"/>
            <a:ext cx="5474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治療の経緯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881" y="771550"/>
            <a:ext cx="90046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R05.yy+1.zz+14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効果不十分により、アリピプラゾール錠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6㎎2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錠へ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増量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（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CP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換算：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300㎎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相当）</a:t>
            </a:r>
          </a:p>
          <a:p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R05.yy+1.zz+23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アリピプラゾール錠からリスペリドン錠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1㎎1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錠朝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食後へ変更（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CP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換算：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100㎎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相当）</a:t>
            </a:r>
          </a:p>
          <a:p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R05.yy+2.zz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軽度の効果があるが、リスペリドン錠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1㎎1.5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錠朝食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後へ増量（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CP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換算：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150㎎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相当）</a:t>
            </a:r>
          </a:p>
          <a:p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R05.</a:t>
            </a:r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ｙｙ</a:t>
            </a:r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+2.</a:t>
            </a:r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ｚｚ</a:t>
            </a:r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+13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傾眠傾向があるため、リスペリドン錠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1㎎1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錠朝食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後へ減量（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CP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換算：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100㎎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相当）</a:t>
            </a:r>
          </a:p>
          <a:p>
            <a:r>
              <a:rPr lang="en-US" altLang="ja-JP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R05.yy+2.zz+22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傾眠傾向があるが、立ち上がり頻度は以前より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改善傾向か</a:t>
            </a:r>
          </a:p>
        </p:txBody>
      </p:sp>
    </p:spTree>
    <p:extLst>
      <p:ext uri="{BB962C8B-B14F-4D97-AF65-F5344CB8AC3E}">
        <p14:creationId xmlns:p14="http://schemas.microsoft.com/office/powerpoint/2010/main" val="425355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1619672" y="4880428"/>
            <a:ext cx="5688632" cy="273844"/>
          </a:xfrm>
        </p:spPr>
        <p:txBody>
          <a:bodyPr/>
          <a:lstStyle/>
          <a:p>
            <a:r>
              <a:rPr lang="en-US" altLang="ja-JP">
                <a:latin typeface="A-OTF 新ゴ Pro M" pitchFamily="34" charset="-128"/>
                <a:ea typeface="A-OTF 新ゴ Pro M" pitchFamily="34" charset="-128"/>
              </a:rPr>
              <a:t>(C) The Japanese Association of Home Care Pharmacies All rights reserved.</a:t>
            </a:r>
            <a:endParaRPr lang="ja-JP" altLang="ja-JP" dirty="0">
              <a:latin typeface="A-OTF 新ゴ Pro M" pitchFamily="34" charset="-128"/>
              <a:ea typeface="A-OTF 新ゴ Pro M" pitchFamily="34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516216" y="4869656"/>
            <a:ext cx="2133600" cy="273844"/>
          </a:xfrm>
        </p:spPr>
        <p:txBody>
          <a:bodyPr/>
          <a:lstStyle/>
          <a:p>
            <a:fld id="{E7009640-B2B6-4E98-89B9-0E4AE61FB38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92756" y="1382092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3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3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53211"/>
            <a:ext cx="775725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プロブレムリスト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アルツハイマー型認知症による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周辺症状に対するせん妄</a:t>
            </a:r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D46058-CD5F-DFC3-1640-8102C3E457B0}"/>
              </a:ext>
            </a:extLst>
          </p:cNvPr>
          <p:cNvSpPr txBox="1"/>
          <p:nvPr/>
        </p:nvSpPr>
        <p:spPr>
          <a:xfrm>
            <a:off x="760890" y="2536253"/>
            <a:ext cx="74061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・抗精神薬の選択について</a:t>
            </a:r>
            <a:endParaRPr kumimoji="1"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・併用薬でのせん妄症状の可能性について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・介護現場におけるせん妄症状の程度について</a:t>
            </a:r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690227730"/>
      </p:ext>
    </p:extLst>
  </p:cSld>
  <p:clrMapOvr>
    <a:masterClrMapping/>
  </p:clrMapOvr>
</p:sld>
</file>

<file path=ppt/theme/theme1.xml><?xml version="1.0" encoding="utf-8"?>
<a:theme xmlns:a="http://schemas.openxmlformats.org/drawingml/2006/main" name="日在薬テンプレート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日在薬テンプレート" id="{6826C170-8A2E-4199-ADAC-D4714CD51352}" vid="{FFD7B3B1-468C-480D-9F3C-7A9EF03FAF8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8b0b9a-2324-4d94-94da-b254b93cd37d" xsi:nil="true"/>
    <lcf76f155ced4ddcb4097134ff3c332f xmlns="0836c5c6-cad0-449f-8208-8490abddb866">
      <Terms xmlns="http://schemas.microsoft.com/office/infopath/2007/PartnerControls"/>
    </lcf76f155ced4ddcb4097134ff3c332f>
    <_Flow_SignoffStatus xmlns="0836c5c6-cad0-449f-8208-8490abddb86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54CAE97B830864683AAD58DBE067270" ma:contentTypeVersion="19" ma:contentTypeDescription="新しいドキュメントを作成します。" ma:contentTypeScope="" ma:versionID="eec4a3bc090dc833f0d29b88f4e5cb59">
  <xsd:schema xmlns:xsd="http://www.w3.org/2001/XMLSchema" xmlns:xs="http://www.w3.org/2001/XMLSchema" xmlns:p="http://schemas.microsoft.com/office/2006/metadata/properties" xmlns:ns2="478b0b9a-2324-4d94-94da-b254b93cd37d" xmlns:ns3="0836c5c6-cad0-449f-8208-8490abddb866" targetNamespace="http://schemas.microsoft.com/office/2006/metadata/properties" ma:root="true" ma:fieldsID="856fefdb0ffa45e6472cd2b26d420022" ns2:_="" ns3:_="">
    <xsd:import namespace="478b0b9a-2324-4d94-94da-b254b93cd37d"/>
    <xsd:import namespace="0836c5c6-cad0-449f-8208-8490abddb8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8b0b9a-2324-4d94-94da-b254b93cd3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0db7e30-6cde-4401-897f-aa35a13f1f3d}" ma:internalName="TaxCatchAll" ma:showField="CatchAllData" ma:web="478b0b9a-2324-4d94-94da-b254b93cd3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36c5c6-cad0-449f-8208-8490abddb8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a91c047-5394-47a9-b3e9-582bdf2113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Flow_SignoffStatus" ma:index="25" nillable="true" ma:displayName="承認の状態" ma:internalName="_x627f__x8a8d__x306e__x72b6__x614b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1DB965-0ACE-4B19-BF5A-B78BBD9B2CDA}">
  <ds:schemaRefs>
    <ds:schemaRef ds:uri="http://schemas.microsoft.com/office/2006/metadata/properties"/>
    <ds:schemaRef ds:uri="http://schemas.microsoft.com/office/infopath/2007/PartnerControls"/>
    <ds:schemaRef ds:uri="478b0b9a-2324-4d94-94da-b254b93cd37d"/>
    <ds:schemaRef ds:uri="0836c5c6-cad0-449f-8208-8490abddb866"/>
  </ds:schemaRefs>
</ds:datastoreItem>
</file>

<file path=customXml/itemProps2.xml><?xml version="1.0" encoding="utf-8"?>
<ds:datastoreItem xmlns:ds="http://schemas.openxmlformats.org/officeDocument/2006/customXml" ds:itemID="{2CB2FE3F-1861-4F41-99F5-A60CB56510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A421F8-6155-42F3-A5BE-7A0649E79C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8b0b9a-2324-4d94-94da-b254b93cd37d"/>
    <ds:schemaRef ds:uri="0836c5c6-cad0-449f-8208-8490abddb8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日在薬テンプレート (3)</Template>
  <TotalTime>251</TotalTime>
  <Words>1039</Words>
  <Application>Microsoft Office PowerPoint</Application>
  <PresentationFormat>画面に合わせる (16:9)</PresentationFormat>
  <Paragraphs>121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A-OTF 新ゴ Pro M</vt:lpstr>
      <vt:lpstr>HGP創英角ｺﾞｼｯｸUB</vt:lpstr>
      <vt:lpstr>Arial</vt:lpstr>
      <vt:lpstr>Calibri</vt:lpstr>
      <vt:lpstr>日在薬テンプレート (3)</vt:lpstr>
      <vt:lpstr>アルツハイマー型認知症による周辺症状に対するせん妄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下別府　美穂</cp:lastModifiedBy>
  <cp:revision>23</cp:revision>
  <cp:lastPrinted>2019-07-02T07:00:53Z</cp:lastPrinted>
  <dcterms:created xsi:type="dcterms:W3CDTF">2019-06-28T02:13:04Z</dcterms:created>
  <dcterms:modified xsi:type="dcterms:W3CDTF">2024-02-21T08:07:33Z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0x010100354CAE97B830864683AAD58DBE067270</vt:lpwstr>
  </property>
</Properties>
</file>