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sldIdLst>
    <p:sldId id="256" r:id="rId5"/>
    <p:sldId id="300" r:id="rId6"/>
    <p:sldId id="289" r:id="rId7"/>
    <p:sldId id="275" r:id="rId8"/>
    <p:sldId id="276" r:id="rId9"/>
    <p:sldId id="284" r:id="rId10"/>
    <p:sldId id="305" r:id="rId11"/>
    <p:sldId id="307" r:id="rId12"/>
    <p:sldId id="311" r:id="rId13"/>
    <p:sldId id="288" r:id="rId14"/>
    <p:sldId id="312" r:id="rId15"/>
  </p:sldIdLst>
  <p:sldSz cx="9144000" cy="5143500" type="screen16x9"/>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B73E9F-0F8C-7101-5E79-DE9F9124463B}" name="新千里西町店" initials="新千里西町店" userId="新千里西町店" providerId="None"/>
  <p188:author id="{B254E9DC-F095-F8B5-AF23-B6B3260651CA}" name="中栖 久昌" initials="中栖" userId="f328e36c2e24507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2087" autoAdjust="0"/>
  </p:normalViewPr>
  <p:slideViewPr>
    <p:cSldViewPr>
      <p:cViewPr varScale="1">
        <p:scale>
          <a:sx n="102" d="100"/>
          <a:sy n="102" d="100"/>
        </p:scale>
        <p:origin x="114" y="336"/>
      </p:cViewPr>
      <p:guideLst>
        <p:guide orient="horz" pos="2160"/>
        <p:guide pos="288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3A73A2CC-E4D0-49C3-981D-4FB8DD6F5CED}" type="datetimeFigureOut">
              <a:rPr kumimoji="1" lang="ja-JP" altLang="en-US" smtClean="0"/>
              <a:t>2024/2/21</a:t>
            </a:fld>
            <a:endParaRPr kumimoji="1" lang="ja-JP" altLang="en-US"/>
          </a:p>
        </p:txBody>
      </p:sp>
      <p:sp>
        <p:nvSpPr>
          <p:cNvPr id="4" name="スライド イメージ プレースホルダー 3"/>
          <p:cNvSpPr>
            <a:spLocks noGrp="1" noRot="1" noChangeAspect="1"/>
          </p:cNvSpPr>
          <p:nvPr>
            <p:ph type="sldImg" idx="2"/>
          </p:nvPr>
        </p:nvSpPr>
        <p:spPr>
          <a:xfrm>
            <a:off x="2697163" y="509588"/>
            <a:ext cx="4532312" cy="25495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040D8BB4-623F-4ACE-86DA-20D6AB6E3EFB}" type="slidenum">
              <a:rPr kumimoji="1" lang="ja-JP" altLang="en-US" smtClean="0"/>
              <a:t>‹#›</a:t>
            </a:fld>
            <a:endParaRPr kumimoji="1" lang="ja-JP" altLang="en-US"/>
          </a:p>
        </p:txBody>
      </p:sp>
    </p:spTree>
    <p:extLst>
      <p:ext uri="{BB962C8B-B14F-4D97-AF65-F5344CB8AC3E}">
        <p14:creationId xmlns:p14="http://schemas.microsoft.com/office/powerpoint/2010/main" val="14596658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1</a:t>
            </a:fld>
            <a:endParaRPr kumimoji="1" lang="ja-JP" altLang="en-US"/>
          </a:p>
        </p:txBody>
      </p:sp>
    </p:spTree>
    <p:extLst>
      <p:ext uri="{BB962C8B-B14F-4D97-AF65-F5344CB8AC3E}">
        <p14:creationId xmlns:p14="http://schemas.microsoft.com/office/powerpoint/2010/main" val="736903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11</a:t>
            </a:fld>
            <a:endParaRPr kumimoji="1" lang="ja-JP" altLang="en-US"/>
          </a:p>
        </p:txBody>
      </p:sp>
    </p:spTree>
    <p:extLst>
      <p:ext uri="{BB962C8B-B14F-4D97-AF65-F5344CB8AC3E}">
        <p14:creationId xmlns:p14="http://schemas.microsoft.com/office/powerpoint/2010/main" val="698900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2</a:t>
            </a:fld>
            <a:endParaRPr kumimoji="1" lang="ja-JP" altLang="en-US"/>
          </a:p>
        </p:txBody>
      </p:sp>
    </p:spTree>
    <p:extLst>
      <p:ext uri="{BB962C8B-B14F-4D97-AF65-F5344CB8AC3E}">
        <p14:creationId xmlns:p14="http://schemas.microsoft.com/office/powerpoint/2010/main" val="134334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4</a:t>
            </a:fld>
            <a:endParaRPr kumimoji="1" lang="ja-JP" altLang="en-US"/>
          </a:p>
        </p:txBody>
      </p:sp>
    </p:spTree>
    <p:extLst>
      <p:ext uri="{BB962C8B-B14F-4D97-AF65-F5344CB8AC3E}">
        <p14:creationId xmlns:p14="http://schemas.microsoft.com/office/powerpoint/2010/main" val="3526671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5</a:t>
            </a:fld>
            <a:endParaRPr kumimoji="1" lang="ja-JP" altLang="en-US"/>
          </a:p>
        </p:txBody>
      </p:sp>
    </p:spTree>
    <p:extLst>
      <p:ext uri="{BB962C8B-B14F-4D97-AF65-F5344CB8AC3E}">
        <p14:creationId xmlns:p14="http://schemas.microsoft.com/office/powerpoint/2010/main" val="2325340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6</a:t>
            </a:fld>
            <a:endParaRPr kumimoji="1" lang="ja-JP" altLang="en-US"/>
          </a:p>
        </p:txBody>
      </p:sp>
    </p:spTree>
    <p:extLst>
      <p:ext uri="{BB962C8B-B14F-4D97-AF65-F5344CB8AC3E}">
        <p14:creationId xmlns:p14="http://schemas.microsoft.com/office/powerpoint/2010/main" val="679551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7</a:t>
            </a:fld>
            <a:endParaRPr kumimoji="1" lang="ja-JP" altLang="en-US"/>
          </a:p>
        </p:txBody>
      </p:sp>
    </p:spTree>
    <p:extLst>
      <p:ext uri="{BB962C8B-B14F-4D97-AF65-F5344CB8AC3E}">
        <p14:creationId xmlns:p14="http://schemas.microsoft.com/office/powerpoint/2010/main" val="3599806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8</a:t>
            </a:fld>
            <a:endParaRPr kumimoji="1" lang="ja-JP" altLang="en-US"/>
          </a:p>
        </p:txBody>
      </p:sp>
    </p:spTree>
    <p:extLst>
      <p:ext uri="{BB962C8B-B14F-4D97-AF65-F5344CB8AC3E}">
        <p14:creationId xmlns:p14="http://schemas.microsoft.com/office/powerpoint/2010/main" val="1693788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9</a:t>
            </a:fld>
            <a:endParaRPr kumimoji="1" lang="ja-JP" altLang="en-US"/>
          </a:p>
        </p:txBody>
      </p:sp>
    </p:spTree>
    <p:extLst>
      <p:ext uri="{BB962C8B-B14F-4D97-AF65-F5344CB8AC3E}">
        <p14:creationId xmlns:p14="http://schemas.microsoft.com/office/powerpoint/2010/main" val="4176927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040D8BB4-623F-4ACE-86DA-20D6AB6E3EFB}" type="slidenum">
              <a:rPr kumimoji="1" lang="ja-JP" altLang="en-US" smtClean="0"/>
              <a:t>10</a:t>
            </a:fld>
            <a:endParaRPr kumimoji="1" lang="ja-JP" altLang="en-US"/>
          </a:p>
        </p:txBody>
      </p:sp>
    </p:spTree>
    <p:extLst>
      <p:ext uri="{BB962C8B-B14F-4D97-AF65-F5344CB8AC3E}">
        <p14:creationId xmlns:p14="http://schemas.microsoft.com/office/powerpoint/2010/main" val="41166330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10" name="Picture 2" descr="E:\top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14600" y="314325"/>
            <a:ext cx="6629400" cy="4829176"/>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685800" y="1597819"/>
            <a:ext cx="7772400" cy="110251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pic>
        <p:nvPicPr>
          <p:cNvPr id="11" name="Picture 8" descr="E:\toptxt.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372200" y="4511322"/>
            <a:ext cx="2598362" cy="490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61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6" name="スライド番号プレースホルダー 5"/>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sp>
        <p:nvSpPr>
          <p:cNvPr id="7" name="正方形/長方形 6"/>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19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7" name="正方形/長方形 6"/>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sp>
        <p:nvSpPr>
          <p:cNvPr id="2" name="縦書きタイトル 1"/>
          <p:cNvSpPr>
            <a:spLocks noGrp="1"/>
          </p:cNvSpPr>
          <p:nvPr>
            <p:ph type="title" orient="vert"/>
          </p:nvPr>
        </p:nvSpPr>
        <p:spPr>
          <a:xfrm>
            <a:off x="6629400" y="205979"/>
            <a:ext cx="2057400" cy="43886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05979"/>
            <a:ext cx="6019800" cy="438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6" name="スライド番号プレースホルダー 5"/>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491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1733968" y="4876740"/>
            <a:ext cx="5688632" cy="273844"/>
          </a:xfrm>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6" name="スライド番号プレースホルダー 5"/>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2609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lang="en-US" altLang="ja-JP">
                <a:latin typeface="A-OTF 新ゴ Pro M" pitchFamily="34" charset="-128"/>
                <a:ea typeface="A-OTF 新ゴ Pro M" pitchFamily="34" charset="-128"/>
              </a:rPr>
              <a:t>(C) The Japanese Association of Home Care Pharmacies All rights reserved.</a:t>
            </a:r>
            <a:endParaRPr lang="ja-JP" altLang="en-US" dirty="0"/>
          </a:p>
        </p:txBody>
      </p:sp>
      <p:sp>
        <p:nvSpPr>
          <p:cNvPr id="6" name="スライド番号プレースホルダー 5"/>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406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正方形/長方形 7"/>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lang="en-US" altLang="ja-JP">
                <a:latin typeface="A-OTF 新ゴ Pro M" pitchFamily="34" charset="-128"/>
                <a:ea typeface="A-OTF 新ゴ Pro M" pitchFamily="34" charset="-128"/>
              </a:rPr>
              <a:t>(C) The Japanese Association of Home Care Pharmacies All rights reserved.</a:t>
            </a:r>
            <a:endParaRPr lang="ja-JP" altLang="en-US" dirty="0"/>
          </a:p>
        </p:txBody>
      </p:sp>
      <p:sp>
        <p:nvSpPr>
          <p:cNvPr id="7" name="スライド番号プレースホルダー 6"/>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302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正方形/長方形 9"/>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lang="en-US" altLang="ja-JP">
                <a:latin typeface="A-OTF 新ゴ Pro M" pitchFamily="34" charset="-128"/>
                <a:ea typeface="A-OTF 新ゴ Pro M" pitchFamily="34" charset="-128"/>
              </a:rPr>
              <a:t>(C) The Japanese Association of Home Care Pharmacies All rights reserved.</a:t>
            </a:r>
            <a:endParaRPr lang="ja-JP" altLang="en-US" dirty="0"/>
          </a:p>
        </p:txBody>
      </p:sp>
      <p:sp>
        <p:nvSpPr>
          <p:cNvPr id="9" name="スライド番号プレースホルダー 8"/>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pic>
        <p:nvPicPr>
          <p:cNvPr id="11"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823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5" name="スライド番号プレースホルダー 4"/>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857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6" name="正方形/長方形 5"/>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sp>
        <p:nvSpPr>
          <p:cNvPr id="2" name="日付プレースホルダー 1"/>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4" name="スライド番号プレースホルダー 3"/>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1529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正方形/長方形 7"/>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7" name="スライド番号プレースホルダー 6"/>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249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4767263"/>
            <a:ext cx="2133600" cy="273844"/>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7" name="スライド番号プレースホルダー 6"/>
          <p:cNvSpPr>
            <a:spLocks noGrp="1"/>
          </p:cNvSpPr>
          <p:nvPr>
            <p:ph type="sldNum" sz="quarter" idx="12"/>
          </p:nvPr>
        </p:nvSpPr>
        <p:spPr/>
        <p:txBody>
          <a:bodyPr/>
          <a:lstStyle/>
          <a:p>
            <a:fld id="{E7009640-B2B6-4E98-89B9-0E4AE61FB382}" type="slidenum">
              <a:rPr kumimoji="1" lang="ja-JP" altLang="en-US" smtClean="0"/>
              <a:t>‹#›</a:t>
            </a:fld>
            <a:endParaRPr kumimoji="1" lang="ja-JP" altLang="en-US"/>
          </a:p>
        </p:txBody>
      </p:sp>
      <p:sp>
        <p:nvSpPr>
          <p:cNvPr id="8" name="正方形/長方形 7"/>
          <p:cNvSpPr/>
          <p:nvPr userDrawn="1"/>
        </p:nvSpPr>
        <p:spPr>
          <a:xfrm>
            <a:off x="-180528" y="4894008"/>
            <a:ext cx="9505056" cy="276235"/>
          </a:xfrm>
          <a:prstGeom prst="rect">
            <a:avLst/>
          </a:prstGeom>
          <a:solidFill>
            <a:srgbClr val="F8C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C66"/>
              </a:solidFill>
            </a:endParaRP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72634" y="4594196"/>
            <a:ext cx="1231206" cy="23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468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4"/>
          </p:nvPr>
        </p:nvSpPr>
        <p:spPr>
          <a:xfrm>
            <a:off x="6553200" y="4877949"/>
            <a:ext cx="2133600" cy="273844"/>
          </a:xfrm>
          <a:prstGeom prst="rect">
            <a:avLst/>
          </a:prstGeom>
        </p:spPr>
        <p:txBody>
          <a:bodyPr vert="horz" lIns="91440" tIns="45720" rIns="91440" bIns="45720" rtlCol="0" anchor="ctr"/>
          <a:lstStyle>
            <a:lvl1pPr algn="r">
              <a:defRPr sz="1200">
                <a:solidFill>
                  <a:schemeClr val="tx1"/>
                </a:solidFill>
              </a:defRPr>
            </a:lvl1pPr>
          </a:lstStyle>
          <a:p>
            <a:fld id="{E7009640-B2B6-4E98-89B9-0E4AE61FB382}" type="slidenum">
              <a:rPr lang="ja-JP" altLang="en-US" smtClean="0"/>
              <a:pPr/>
              <a:t>‹#›</a:t>
            </a:fld>
            <a:endParaRPr lang="ja-JP" altLang="en-US" dirty="0"/>
          </a:p>
        </p:txBody>
      </p:sp>
      <p:sp>
        <p:nvSpPr>
          <p:cNvPr id="5" name="フッター プレースホルダー 4"/>
          <p:cNvSpPr>
            <a:spLocks noGrp="1"/>
          </p:cNvSpPr>
          <p:nvPr>
            <p:ph type="ftr" sz="quarter" idx="3"/>
          </p:nvPr>
        </p:nvSpPr>
        <p:spPr>
          <a:xfrm>
            <a:off x="1619672" y="4873422"/>
            <a:ext cx="5688632" cy="273844"/>
          </a:xfrm>
          <a:prstGeom prst="rect">
            <a:avLst/>
          </a:prstGeom>
        </p:spPr>
        <p:txBody>
          <a:bodyPr vert="horz" lIns="91440" tIns="45720" rIns="91440" bIns="45720" rtlCol="0" anchor="ctr"/>
          <a:lstStyle>
            <a:lvl1pPr algn="ctr">
              <a:defRPr sz="1000">
                <a:solidFill>
                  <a:schemeClr val="tx1"/>
                </a:solidFill>
              </a:defRPr>
            </a:lvl1pPr>
          </a:lstStyle>
          <a:p>
            <a:r>
              <a:rPr lang="en-US" altLang="ja-JP">
                <a:latin typeface="A-OTF 新ゴ Pro M" pitchFamily="34" charset="-128"/>
                <a:ea typeface="A-OTF 新ゴ Pro M" pitchFamily="34" charset="-128"/>
              </a:rPr>
              <a:t>(C) The Japanese Association of Home Care Pharmacies All rights reserved.</a:t>
            </a:r>
            <a:endParaRPr lang="ja-JP" altLang="en-US" dirty="0"/>
          </a:p>
        </p:txBody>
      </p:sp>
    </p:spTree>
    <p:extLst>
      <p:ext uri="{BB962C8B-B14F-4D97-AF65-F5344CB8AC3E}">
        <p14:creationId xmlns:p14="http://schemas.microsoft.com/office/powerpoint/2010/main" val="329903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japanese-continence-society.kenkyuukai.jp/images/sys/information/20191211200057-720DAB1DB86C4DD56579D51FCBFA704BF569B3155C1A21337C1D33F668FA4205.pdf"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s://www.findat.jp/di/pdfdocs/4738?doing_wp_cron=1662023990.0872879028320312500000" TargetMode="External"/><Relationship Id="rId4" Type="http://schemas.openxmlformats.org/officeDocument/2006/relationships/hyperlink" Target="https://www.astellas.com/jp/system/files/news/2018-05/jp_180508_fin.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1017/S1368980016002603"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7584" y="771550"/>
            <a:ext cx="8208912" cy="1224136"/>
          </a:xfrm>
        </p:spPr>
        <p:txBody>
          <a:bodyPr>
            <a:noAutofit/>
          </a:bodyPr>
          <a:lstStyle/>
          <a:p>
            <a:r>
              <a:rPr lang="ja-JP" altLang="en-US" sz="5000" dirty="0">
                <a:latin typeface="HGP創英角ｺﾞｼｯｸUB" panose="020B0900000000000000" pitchFamily="50" charset="-128"/>
                <a:ea typeface="HGP創英角ｺﾞｼｯｸUB" panose="020B0900000000000000" pitchFamily="50" charset="-128"/>
              </a:rPr>
              <a:t>超高齢者の夜間頻尿　</a:t>
            </a:r>
            <a:endParaRPr kumimoji="1" lang="ja-JP" altLang="en-US" sz="50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331640" y="3147814"/>
            <a:ext cx="6400800" cy="1314450"/>
          </a:xfrm>
        </p:spPr>
        <p:txBody>
          <a:bodyPr>
            <a:normAutofit/>
          </a:bodyPr>
          <a:lstStyle/>
          <a:p>
            <a:r>
              <a:rPr kumimoji="1" lang="en-US" altLang="ja-JP" dirty="0">
                <a:latin typeface="HGP創英角ｺﾞｼｯｸUB" panose="020B0900000000000000" pitchFamily="50" charset="-128"/>
                <a:ea typeface="HGP創英角ｺﾞｼｯｸUB" panose="020B0900000000000000" pitchFamily="50" charset="-128"/>
              </a:rPr>
              <a:t>2024</a:t>
            </a:r>
            <a:r>
              <a:rPr kumimoji="1" lang="ja-JP" altLang="en-US" dirty="0">
                <a:latin typeface="HGP創英角ｺﾞｼｯｸUB" panose="020B0900000000000000" pitchFamily="50" charset="-128"/>
                <a:ea typeface="HGP創英角ｺﾞｼｯｸUB" panose="020B0900000000000000" pitchFamily="50" charset="-128"/>
              </a:rPr>
              <a:t>年ｙｙ月</a:t>
            </a:r>
            <a:r>
              <a:rPr lang="ja-JP" altLang="en-US" dirty="0">
                <a:latin typeface="HGP創英角ｺﾞｼｯｸUB" panose="020B0900000000000000" pitchFamily="50" charset="-128"/>
                <a:ea typeface="HGP創英角ｺﾞｼｯｸUB" panose="020B0900000000000000" pitchFamily="50" charset="-128"/>
              </a:rPr>
              <a:t>ｚｚ</a:t>
            </a:r>
            <a:r>
              <a:rPr kumimoji="1" lang="ja-JP" altLang="en-US" dirty="0">
                <a:latin typeface="HGP創英角ｺﾞｼｯｸUB" panose="020B0900000000000000" pitchFamily="50" charset="-128"/>
                <a:ea typeface="HGP創英角ｺﾞｼｯｸUB" panose="020B0900000000000000" pitchFamily="50" charset="-128"/>
              </a:rPr>
              <a:t>日</a:t>
            </a:r>
            <a:endParaRPr kumimoji="1" lang="en-US" altLang="ja-JP"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〇〇薬局</a:t>
            </a:r>
            <a:r>
              <a:rPr kumimoji="1" lang="ja-JP" altLang="en-US" dirty="0">
                <a:latin typeface="HGP創英角ｺﾞｼｯｸUB" panose="020B0900000000000000" pitchFamily="50" charset="-128"/>
                <a:ea typeface="HGP創英角ｺﾞｼｯｸUB" panose="020B0900000000000000" pitchFamily="50" charset="-128"/>
              </a:rPr>
              <a:t>　ｘｘｘ　ｘｘ</a:t>
            </a:r>
          </a:p>
        </p:txBody>
      </p:sp>
    </p:spTree>
    <p:extLst>
      <p:ext uri="{BB962C8B-B14F-4D97-AF65-F5344CB8AC3E}">
        <p14:creationId xmlns:p14="http://schemas.microsoft.com/office/powerpoint/2010/main" val="384882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1349963" y="4925286"/>
            <a:ext cx="5688632" cy="273844"/>
          </a:xfrm>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7" name="テキスト ボックス 6">
            <a:extLst>
              <a:ext uri="{FF2B5EF4-FFF2-40B4-BE49-F238E27FC236}">
                <a16:creationId xmlns:a16="http://schemas.microsoft.com/office/drawing/2014/main" id="{36688315-087A-433D-9185-121114CDE22A}"/>
              </a:ext>
            </a:extLst>
          </p:cNvPr>
          <p:cNvSpPr txBox="1"/>
          <p:nvPr/>
        </p:nvSpPr>
        <p:spPr>
          <a:xfrm>
            <a:off x="127928" y="113346"/>
            <a:ext cx="5236159"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検討に際しての補足・考察</a:t>
            </a:r>
            <a:r>
              <a:rPr lang="en-US" altLang="ja-JP" sz="2400" dirty="0">
                <a:latin typeface="Meiryo UI" panose="020B0604030504040204" pitchFamily="50" charset="-128"/>
                <a:ea typeface="Meiryo UI" panose="020B0604030504040204" pitchFamily="50" charset="-128"/>
              </a:rPr>
              <a:t>】</a:t>
            </a:r>
          </a:p>
        </p:txBody>
      </p:sp>
      <p:sp>
        <p:nvSpPr>
          <p:cNvPr id="9" name="テキスト ボックス 8">
            <a:extLst>
              <a:ext uri="{FF2B5EF4-FFF2-40B4-BE49-F238E27FC236}">
                <a16:creationId xmlns:a16="http://schemas.microsoft.com/office/drawing/2014/main" id="{8A280B45-1698-4636-BF58-4BE31103733D}"/>
              </a:ext>
            </a:extLst>
          </p:cNvPr>
          <p:cNvSpPr txBox="1"/>
          <p:nvPr/>
        </p:nvSpPr>
        <p:spPr>
          <a:xfrm>
            <a:off x="256692" y="609955"/>
            <a:ext cx="8630616" cy="3970318"/>
          </a:xfrm>
          <a:prstGeom prst="rect">
            <a:avLst/>
          </a:prstGeom>
          <a:noFill/>
        </p:spPr>
        <p:txBody>
          <a:bodyPr wrap="square">
            <a:spAutoFit/>
          </a:bodyPr>
          <a:lstStyle/>
          <a:p>
            <a:pPr lvl="0" algn="just"/>
            <a:r>
              <a:rPr lang="ja-JP" altLang="en-US" u="sng" kern="100" dirty="0">
                <a:latin typeface="Meiryo UI" panose="020B0604030504040204" pitchFamily="50" charset="-128"/>
                <a:ea typeface="Meiryo UI" panose="020B0604030504040204" pitchFamily="50" charset="-128"/>
                <a:cs typeface="Times New Roman" panose="02020603050405020304" pitchFamily="18" charset="0"/>
              </a:rPr>
              <a:t>②ソリフェナシン（ベシケア）とミラベグロン（ベタニス）の併用</a:t>
            </a:r>
            <a:endParaRPr lang="en-US" altLang="ja-JP" u="sng"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→国外の第</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相臨床試験</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で併用投与の安全性が証明されています。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ただ、患者背景までは確認できておらず、今回のような高齢者への投与例が割付られていたのかは不明です。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u="sng"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u="sng" kern="100" dirty="0">
                <a:latin typeface="Meiryo UI" panose="020B0604030504040204" pitchFamily="50" charset="-128"/>
                <a:ea typeface="Meiryo UI" panose="020B0604030504040204" pitchFamily="50" charset="-128"/>
                <a:cs typeface="Times New Roman" panose="02020603050405020304" pitchFamily="18" charset="0"/>
              </a:rPr>
              <a:t>③ビベグロン（ベオーバ）の検討</a:t>
            </a:r>
            <a:endParaRPr lang="en-US" altLang="ja-JP" u="sng"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→夜間頻尿診療ガイドライン</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第２版</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.2020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年発行）にてミラベグロンと並び推奨グレード</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a:t>
            </a: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→薬効自体を直接比較したデータはない為、同種同効薬の変更は優先順位は低いのでは、と考えています。</a:t>
            </a:r>
            <a:endParaRPr lang="en-US" altLang="ja-JP" u="sng"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u="sng"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u="sng" kern="100" dirty="0">
                <a:latin typeface="Meiryo UI" panose="020B0604030504040204" pitchFamily="50" charset="-128"/>
                <a:ea typeface="Meiryo UI" panose="020B0604030504040204" pitchFamily="50" charset="-128"/>
                <a:cs typeface="Times New Roman" panose="02020603050405020304" pitchFamily="18" charset="0"/>
              </a:rPr>
              <a:t>④牛車腎気丸</a:t>
            </a:r>
            <a:endParaRPr lang="en-US" altLang="ja-JP" u="sng"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過活動膀胱ガイドライン</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ではレベル３、女性下部尿路症状ガイドライン</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では推奨度</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C</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に設定されています</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推奨度は高くないものの、一度検討の余地ありと考えています。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501697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1296144" y="4869656"/>
            <a:ext cx="5688632" cy="273844"/>
          </a:xfrm>
        </p:spPr>
        <p:txBody>
          <a:bodyPr/>
          <a:lstStyle/>
          <a:p>
            <a:r>
              <a:rPr lang="en-US" altLang="ja-JP" sz="800" dirty="0">
                <a:latin typeface="A-OTF 新ゴ Pro M" pitchFamily="34" charset="-128"/>
                <a:ea typeface="A-OTF 新ゴ Pro M" pitchFamily="34" charset="-128"/>
              </a:rPr>
              <a:t>(C) The Japanese Association of Home Care Pharmacies All rights reserved.</a:t>
            </a:r>
            <a:endParaRPr lang="ja-JP" altLang="ja-JP" sz="800" dirty="0">
              <a:latin typeface="A-OTF 新ゴ Pro M" pitchFamily="34" charset="-128"/>
              <a:ea typeface="A-OTF 新ゴ Pro M" pitchFamily="34" charset="-128"/>
            </a:endParaRPr>
          </a:p>
        </p:txBody>
      </p:sp>
      <p:sp>
        <p:nvSpPr>
          <p:cNvPr id="7" name="テキスト ボックス 6">
            <a:extLst>
              <a:ext uri="{FF2B5EF4-FFF2-40B4-BE49-F238E27FC236}">
                <a16:creationId xmlns:a16="http://schemas.microsoft.com/office/drawing/2014/main" id="{36688315-087A-433D-9185-121114CDE22A}"/>
              </a:ext>
            </a:extLst>
          </p:cNvPr>
          <p:cNvSpPr txBox="1"/>
          <p:nvPr/>
        </p:nvSpPr>
        <p:spPr>
          <a:xfrm>
            <a:off x="127928" y="113346"/>
            <a:ext cx="5236159"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検討に際しての補足・考察</a:t>
            </a:r>
            <a:r>
              <a:rPr lang="en-US" altLang="ja-JP" sz="2400" dirty="0">
                <a:latin typeface="Meiryo UI" panose="020B0604030504040204" pitchFamily="50" charset="-128"/>
                <a:ea typeface="Meiryo UI" panose="020B0604030504040204" pitchFamily="50" charset="-128"/>
              </a:rPr>
              <a:t>】</a:t>
            </a:r>
          </a:p>
        </p:txBody>
      </p:sp>
      <p:sp>
        <p:nvSpPr>
          <p:cNvPr id="9" name="テキスト ボックス 8">
            <a:extLst>
              <a:ext uri="{FF2B5EF4-FFF2-40B4-BE49-F238E27FC236}">
                <a16:creationId xmlns:a16="http://schemas.microsoft.com/office/drawing/2014/main" id="{8A280B45-1698-4636-BF58-4BE31103733D}"/>
              </a:ext>
            </a:extLst>
          </p:cNvPr>
          <p:cNvSpPr txBox="1"/>
          <p:nvPr/>
        </p:nvSpPr>
        <p:spPr>
          <a:xfrm>
            <a:off x="256692" y="609955"/>
            <a:ext cx="8630616" cy="923330"/>
          </a:xfrm>
          <a:prstGeom prst="rect">
            <a:avLst/>
          </a:prstGeom>
          <a:noFill/>
        </p:spPr>
        <p:txBody>
          <a:bodyPr wrap="square">
            <a:spAutoFit/>
          </a:bodyPr>
          <a:lstStyle/>
          <a:p>
            <a:pPr lvl="0" algn="just"/>
            <a:r>
              <a:rPr lang="ja-JP" altLang="en-US" u="sng" kern="100" dirty="0">
                <a:latin typeface="Meiryo UI" panose="020B0604030504040204" pitchFamily="50" charset="-128"/>
                <a:ea typeface="Meiryo UI" panose="020B0604030504040204" pitchFamily="50" charset="-128"/>
                <a:cs typeface="Times New Roman" panose="02020603050405020304" pitchFamily="18" charset="0"/>
              </a:rPr>
              <a:t>⑤ウラピジルの増量</a:t>
            </a:r>
            <a:endParaRPr lang="en-US" altLang="ja-JP" u="sng"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BP140/80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台なので増量しても血圧低下によるふらつきのリスクは低いと考えます。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また、肝機能も検査値を確認する限り異常は認められないので、増量可能と考えます。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BD177350-8298-B4C4-BB5B-6F5A4409E9D2}"/>
              </a:ext>
            </a:extLst>
          </p:cNvPr>
          <p:cNvSpPr txBox="1"/>
          <p:nvPr/>
        </p:nvSpPr>
        <p:spPr>
          <a:xfrm>
            <a:off x="0" y="4063680"/>
            <a:ext cx="8280920" cy="738664"/>
          </a:xfrm>
          <a:prstGeom prst="rect">
            <a:avLst/>
          </a:prstGeom>
          <a:noFill/>
        </p:spPr>
        <p:txBody>
          <a:bodyPr wrap="square" rtlCol="0">
            <a:spAutoFit/>
          </a:bodyPr>
          <a:lstStyle/>
          <a:p>
            <a:r>
              <a:rPr kumimoji="1" lang="ja-JP" altLang="en-US" sz="1400" dirty="0"/>
              <a:t>（３）女性下部尿路症状診療ガイドライン</a:t>
            </a:r>
            <a:r>
              <a:rPr kumimoji="1" lang="en-US" altLang="ja-JP" sz="1400" dirty="0"/>
              <a:t>【</a:t>
            </a:r>
            <a:r>
              <a:rPr lang="ja-JP" altLang="en-US" sz="1400" dirty="0"/>
              <a:t>第２版</a:t>
            </a:r>
            <a:r>
              <a:rPr kumimoji="1" lang="en-US" altLang="ja-JP" sz="1400" dirty="0"/>
              <a:t>】</a:t>
            </a:r>
          </a:p>
          <a:p>
            <a:r>
              <a:rPr kumimoji="1" lang="en-US" altLang="ja-JP" sz="1400" dirty="0">
                <a:hlinkClick r:id="rId3"/>
              </a:rPr>
              <a:t>http://japanese-continence-society.kenkyuukai.jp/images/sys/information/20191211200057-720DAB1DB86C4DD56579D51FCBFA704BF569B3155C1A21337C1D33F668FA4205.pdf</a:t>
            </a:r>
            <a:endParaRPr kumimoji="1" lang="en-US" altLang="ja-JP" sz="1400" dirty="0"/>
          </a:p>
        </p:txBody>
      </p:sp>
      <p:sp>
        <p:nvSpPr>
          <p:cNvPr id="6" name="テキスト ボックス 5">
            <a:extLst>
              <a:ext uri="{FF2B5EF4-FFF2-40B4-BE49-F238E27FC236}">
                <a16:creationId xmlns:a16="http://schemas.microsoft.com/office/drawing/2014/main" id="{B0E00366-376A-934D-AED1-1432EEC5C29E}"/>
              </a:ext>
            </a:extLst>
          </p:cNvPr>
          <p:cNvSpPr txBox="1"/>
          <p:nvPr/>
        </p:nvSpPr>
        <p:spPr>
          <a:xfrm>
            <a:off x="0" y="2762610"/>
            <a:ext cx="8010672" cy="738664"/>
          </a:xfrm>
          <a:prstGeom prst="rect">
            <a:avLst/>
          </a:prstGeom>
          <a:noFill/>
        </p:spPr>
        <p:txBody>
          <a:bodyPr wrap="square" rtlCol="0">
            <a:spAutoFit/>
          </a:bodyPr>
          <a:lstStyle/>
          <a:p>
            <a:r>
              <a:rPr kumimoji="1" lang="ja-JP" altLang="en-US" sz="1400" dirty="0"/>
              <a:t>（１）プレスリリース：</a:t>
            </a:r>
            <a:r>
              <a:rPr lang="ja-JP" altLang="en-US" sz="1400" dirty="0"/>
              <a:t>過活動膀胱治療剤ミラべグロン 米国におけるソリフェナシンとの併用療法について 米国 </a:t>
            </a:r>
            <a:r>
              <a:rPr lang="en-US" altLang="ja-JP" sz="1400" dirty="0"/>
              <a:t>FDA </a:t>
            </a:r>
            <a:r>
              <a:rPr lang="ja-JP" altLang="en-US" sz="1400" dirty="0"/>
              <a:t>から承認取得</a:t>
            </a:r>
            <a:endParaRPr lang="en-US" altLang="ja-JP" sz="1400" dirty="0"/>
          </a:p>
          <a:p>
            <a:r>
              <a:rPr kumimoji="1" lang="en-US" altLang="ja-JP" sz="1400" dirty="0">
                <a:hlinkClick r:id="rId4"/>
              </a:rPr>
              <a:t>https://www.astellas.com/jp/system/files/news/2018-05/jp_180508_fin.pdf</a:t>
            </a:r>
            <a:endParaRPr kumimoji="1" lang="en-US" altLang="ja-JP" sz="1400" dirty="0"/>
          </a:p>
        </p:txBody>
      </p:sp>
      <p:sp>
        <p:nvSpPr>
          <p:cNvPr id="8" name="テキスト ボックス 7">
            <a:extLst>
              <a:ext uri="{FF2B5EF4-FFF2-40B4-BE49-F238E27FC236}">
                <a16:creationId xmlns:a16="http://schemas.microsoft.com/office/drawing/2014/main" id="{C255C301-9D1C-AC90-D9EE-847D0C912AA0}"/>
              </a:ext>
            </a:extLst>
          </p:cNvPr>
          <p:cNvSpPr txBox="1"/>
          <p:nvPr/>
        </p:nvSpPr>
        <p:spPr>
          <a:xfrm>
            <a:off x="-24964" y="3514336"/>
            <a:ext cx="8280920" cy="523220"/>
          </a:xfrm>
          <a:prstGeom prst="rect">
            <a:avLst/>
          </a:prstGeom>
          <a:noFill/>
        </p:spPr>
        <p:txBody>
          <a:bodyPr wrap="square" rtlCol="0">
            <a:spAutoFit/>
          </a:bodyPr>
          <a:lstStyle/>
          <a:p>
            <a:r>
              <a:rPr kumimoji="1" lang="ja-JP" altLang="en-US" sz="1400" dirty="0"/>
              <a:t>（２）</a:t>
            </a:r>
            <a:r>
              <a:rPr kumimoji="1" lang="en-US" altLang="ja-JP" sz="1400" b="1" dirty="0"/>
              <a:t>FINDAT</a:t>
            </a:r>
            <a:r>
              <a:rPr kumimoji="1" lang="ja-JP" altLang="en-US" sz="1400" dirty="0"/>
              <a:t>　過活動膀胱治療薬　フォーミュラリー　</a:t>
            </a:r>
            <a:r>
              <a:rPr kumimoji="1" lang="en-US" altLang="ja-JP" sz="1400" dirty="0"/>
              <a:t>【</a:t>
            </a:r>
            <a:r>
              <a:rPr lang="ja-JP" altLang="en-US" sz="1400" dirty="0"/>
              <a:t>第４版</a:t>
            </a:r>
            <a:r>
              <a:rPr kumimoji="1" lang="en-US" altLang="ja-JP" sz="1400" dirty="0"/>
              <a:t>】</a:t>
            </a:r>
          </a:p>
          <a:p>
            <a:r>
              <a:rPr kumimoji="1" lang="en-US" altLang="ja-JP" sz="1400" dirty="0">
                <a:hlinkClick r:id="rId5"/>
              </a:rPr>
              <a:t>https://www.findat.jp/di/pdfdocs/4738?doing_wp_cron=1662023990.0872879028320312500000</a:t>
            </a:r>
            <a:endParaRPr kumimoji="1" lang="en-US" altLang="ja-JP" sz="1400" dirty="0"/>
          </a:p>
        </p:txBody>
      </p:sp>
    </p:spTree>
    <p:extLst>
      <p:ext uri="{BB962C8B-B14F-4D97-AF65-F5344CB8AC3E}">
        <p14:creationId xmlns:p14="http://schemas.microsoft.com/office/powerpoint/2010/main" val="114735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r>
              <a:rPr lang="en-US" altLang="ja-JP">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5" name="テキスト ボックス 4">
            <a:extLst>
              <a:ext uri="{FF2B5EF4-FFF2-40B4-BE49-F238E27FC236}">
                <a16:creationId xmlns:a16="http://schemas.microsoft.com/office/drawing/2014/main" id="{80B4DDAD-B095-40EF-AEF6-A5170924B632}"/>
              </a:ext>
            </a:extLst>
          </p:cNvPr>
          <p:cNvSpPr txBox="1"/>
          <p:nvPr/>
        </p:nvSpPr>
        <p:spPr>
          <a:xfrm>
            <a:off x="251520" y="339502"/>
            <a:ext cx="3168352"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検討事項　要約</a:t>
            </a:r>
            <a:r>
              <a:rPr lang="en-US" altLang="ja-JP"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3FAD0ACF-54E1-4695-BEA2-73200AF493DC}"/>
              </a:ext>
            </a:extLst>
          </p:cNvPr>
          <p:cNvSpPr txBox="1"/>
          <p:nvPr/>
        </p:nvSpPr>
        <p:spPr>
          <a:xfrm>
            <a:off x="395536" y="903104"/>
            <a:ext cx="8352928" cy="4247317"/>
          </a:xfrm>
          <a:prstGeom prst="rect">
            <a:avLst/>
          </a:prstGeom>
          <a:noFill/>
        </p:spPr>
        <p:txBody>
          <a:bodyPr wrap="square" rtlCol="0">
            <a:spAutoFit/>
          </a:bodyPr>
          <a:lstStyle/>
          <a:p>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98</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歳・女性・施設入居</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ご入居時から夜間頻尿に悩まれております。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内服はいろいろと試しているのですが、一進一退です。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98</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歳と高齢ですが、意思疎通も可能な方で、訪問診療に同行させていただく度に夜間にトイレに行った回数を毎日記録した手帳を見せて頻尿を訴えられています。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夜間に良く眠れず、日中傾眠傾向となっている旨、施設さんからの報告もありました。</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kern="100" dirty="0" err="1">
                <a:latin typeface="Meiryo UI" panose="020B0604030504040204" pitchFamily="50" charset="-128"/>
                <a:ea typeface="Meiryo UI" panose="020B0604030504040204" pitchFamily="50" charset="-128"/>
                <a:cs typeface="Times New Roman" panose="02020603050405020304" pitchFamily="18" charset="0"/>
              </a:rPr>
              <a:t>yy</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～のウラピジルの内服開始により落ち着いていましたが、先日の訪問で再び頻尿の訴えがありました。</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高齢で普段は歩行器（シルバーカー）を使用して生活されており、夜間トイレの際は伝い歩きでトイレまで行かれるようです。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今後の内服について、ご教授頂けますと幸いです。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70354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81F7151C-14A3-4698-A1AD-18C5B3131F19}"/>
              </a:ext>
            </a:extLst>
          </p:cNvPr>
          <p:cNvSpPr>
            <a:spLocks noGrp="1"/>
          </p:cNvSpPr>
          <p:nvPr>
            <p:ph type="ftr" sz="quarter" idx="11"/>
          </p:nvPr>
        </p:nvSpPr>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9" name="テキスト ボックス 8">
            <a:extLst>
              <a:ext uri="{FF2B5EF4-FFF2-40B4-BE49-F238E27FC236}">
                <a16:creationId xmlns:a16="http://schemas.microsoft.com/office/drawing/2014/main" id="{8AECF2DA-39CE-496B-92C2-3493479C5E28}"/>
              </a:ext>
            </a:extLst>
          </p:cNvPr>
          <p:cNvSpPr txBox="1"/>
          <p:nvPr/>
        </p:nvSpPr>
        <p:spPr>
          <a:xfrm>
            <a:off x="179512" y="304800"/>
            <a:ext cx="4757056" cy="369332"/>
          </a:xfrm>
          <a:prstGeom prst="rect">
            <a:avLst/>
          </a:prstGeom>
          <a:noFill/>
        </p:spPr>
        <p:txBody>
          <a:bodyPr wrap="square">
            <a:spAutoFit/>
          </a:bodyPr>
          <a:lstStyle/>
          <a:p>
            <a:r>
              <a:rPr lang="en-US" altLang="ja-JP"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検査所見</a:t>
            </a:r>
            <a:r>
              <a:rPr lang="en-US" altLang="ja-JP" sz="1800" dirty="0">
                <a:latin typeface="Meiryo UI" panose="020B0604030504040204" pitchFamily="50" charset="-128"/>
                <a:ea typeface="Meiryo UI" panose="020B0604030504040204" pitchFamily="50" charset="-128"/>
              </a:rPr>
              <a:t>】</a:t>
            </a:r>
            <a:endParaRPr kumimoji="1" lang="ja-JP" altLang="en-US" sz="1800"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694D38D6-DA7C-4BC8-A296-6608DFF6CA9A}"/>
              </a:ext>
            </a:extLst>
          </p:cNvPr>
          <p:cNvGraphicFramePr>
            <a:graphicFrameLocks noGrp="1"/>
          </p:cNvGraphicFramePr>
          <p:nvPr>
            <p:extLst>
              <p:ext uri="{D42A27DB-BD31-4B8C-83A1-F6EECF244321}">
                <p14:modId xmlns:p14="http://schemas.microsoft.com/office/powerpoint/2010/main" val="859526205"/>
              </p:ext>
            </p:extLst>
          </p:nvPr>
        </p:nvGraphicFramePr>
        <p:xfrm>
          <a:off x="299457" y="803627"/>
          <a:ext cx="3672408" cy="1970150"/>
        </p:xfrm>
        <a:graphic>
          <a:graphicData uri="http://schemas.openxmlformats.org/drawingml/2006/table">
            <a:tbl>
              <a:tblPr>
                <a:tableStyleId>{5C22544A-7EE6-4342-B048-85BDC9FD1C3A}</a:tableStyleId>
              </a:tblPr>
              <a:tblGrid>
                <a:gridCol w="2088232">
                  <a:extLst>
                    <a:ext uri="{9D8B030D-6E8A-4147-A177-3AD203B41FA5}">
                      <a16:colId xmlns:a16="http://schemas.microsoft.com/office/drawing/2014/main" val="2535849191"/>
                    </a:ext>
                  </a:extLst>
                </a:gridCol>
                <a:gridCol w="1584176">
                  <a:extLst>
                    <a:ext uri="{9D8B030D-6E8A-4147-A177-3AD203B41FA5}">
                      <a16:colId xmlns:a16="http://schemas.microsoft.com/office/drawing/2014/main" val="3500807031"/>
                    </a:ext>
                  </a:extLst>
                </a:gridCol>
              </a:tblGrid>
              <a:tr h="267034">
                <a:tc>
                  <a:txBody>
                    <a:bodyPr/>
                    <a:lstStyle/>
                    <a:p>
                      <a:pPr algn="l" fontAlgn="ct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altLang="ja-JP" sz="1800" u="none" strike="noStrike" dirty="0">
                          <a:effectLst/>
                        </a:rPr>
                        <a:t>xx/</a:t>
                      </a:r>
                      <a:r>
                        <a:rPr lang="en-US" altLang="ja-JP" sz="1800" u="none" strike="noStrike" dirty="0" err="1">
                          <a:effectLst/>
                        </a:rPr>
                        <a:t>yy</a:t>
                      </a:r>
                      <a:r>
                        <a:rPr lang="en-US" altLang="ja-JP" sz="1800" u="none" strike="noStrike" dirty="0">
                          <a:effectLst/>
                        </a:rPr>
                        <a:t>/</a:t>
                      </a:r>
                      <a:r>
                        <a:rPr lang="en-US" altLang="ja-JP" sz="1800" u="none" strike="noStrike" dirty="0" err="1">
                          <a:effectLst/>
                        </a:rPr>
                        <a:t>zz</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4005243290"/>
                  </a:ext>
                </a:extLst>
              </a:tr>
              <a:tr h="267034">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赤血球量</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(RBC)</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altLang="ja-JP" sz="1800" u="none" strike="noStrike" dirty="0">
                          <a:effectLst/>
                        </a:rPr>
                        <a:t>406</a:t>
                      </a:r>
                      <a:r>
                        <a:rPr lang="en-US" sz="1800" u="none" strike="noStrike" dirty="0">
                          <a:effectLst/>
                        </a:rPr>
                        <a:t>×10⁴/µL　</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3058152712"/>
                  </a:ext>
                </a:extLst>
              </a:tr>
              <a:tr h="267034">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白血球量</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(WBC)</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altLang="ja-JP" sz="1800" u="none" strike="noStrike" dirty="0">
                          <a:effectLst/>
                        </a:rPr>
                        <a:t>6270</a:t>
                      </a:r>
                      <a:r>
                        <a:rPr lang="en-US" sz="1800" u="none" strike="noStrike" dirty="0">
                          <a:effectLst/>
                        </a:rPr>
                        <a:t>/µL　</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894683902"/>
                  </a:ext>
                </a:extLst>
              </a:tr>
              <a:tr h="267034">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血色素量</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(Hb)</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altLang="ja-JP" sz="1800" u="none" strike="noStrike" dirty="0">
                          <a:effectLst/>
                        </a:rPr>
                        <a:t>12.8</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32888897"/>
                  </a:ext>
                </a:extLst>
              </a:tr>
              <a:tr h="267034">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ヘマトクリット</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800" b="0" i="0" u="none" strike="noStrike" dirty="0" err="1">
                          <a:solidFill>
                            <a:srgbClr val="000000"/>
                          </a:solidFill>
                          <a:effectLst/>
                          <a:latin typeface="Meiryo UI" panose="020B0604030504040204" pitchFamily="50" charset="-128"/>
                          <a:ea typeface="Meiryo UI" panose="020B0604030504040204" pitchFamily="50" charset="-128"/>
                        </a:rPr>
                        <a:t>Ht</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altLang="ja-JP" sz="1800" u="none" strike="noStrike" dirty="0">
                          <a:effectLst/>
                        </a:rPr>
                        <a:t>38.1</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3422477345"/>
                  </a:ext>
                </a:extLst>
              </a:tr>
              <a:tr h="267034">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rPr>
                        <a:t>血小板</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sz="1800" u="none" strike="noStrike" dirty="0">
                          <a:effectLst/>
                        </a:rPr>
                        <a:t>19.0×10⁴/µL</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3370899766"/>
                  </a:ext>
                </a:extLst>
              </a:tr>
              <a:tr h="267034">
                <a:tc>
                  <a:txBody>
                    <a:bodyPr/>
                    <a:lstStyle/>
                    <a:p>
                      <a:pPr algn="l" fontAlgn="ctr"/>
                      <a:r>
                        <a:rPr lang="ja-JP" altLang="en-US" sz="1800" u="none" strike="noStrike" dirty="0">
                          <a:effectLst/>
                          <a:latin typeface="Meiryo UI" panose="020B0604030504040204" pitchFamily="50" charset="-128"/>
                          <a:ea typeface="Meiryo UI" panose="020B0604030504040204" pitchFamily="50" charset="-128"/>
                        </a:rPr>
                        <a:t>アルブミン</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sz="1800" u="none" strike="noStrike" dirty="0">
                          <a:effectLst/>
                        </a:rPr>
                        <a:t>3.4g/dl</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3688493862"/>
                  </a:ext>
                </a:extLst>
              </a:tr>
            </a:tbl>
          </a:graphicData>
        </a:graphic>
      </p:graphicFrame>
      <p:graphicFrame>
        <p:nvGraphicFramePr>
          <p:cNvPr id="3" name="表 2">
            <a:extLst>
              <a:ext uri="{FF2B5EF4-FFF2-40B4-BE49-F238E27FC236}">
                <a16:creationId xmlns:a16="http://schemas.microsoft.com/office/drawing/2014/main" id="{4FB2C9F7-C9E5-AB62-E5A7-98C77902903F}"/>
              </a:ext>
            </a:extLst>
          </p:cNvPr>
          <p:cNvGraphicFramePr>
            <a:graphicFrameLocks noGrp="1"/>
          </p:cNvGraphicFramePr>
          <p:nvPr>
            <p:extLst>
              <p:ext uri="{D42A27DB-BD31-4B8C-83A1-F6EECF244321}">
                <p14:modId xmlns:p14="http://schemas.microsoft.com/office/powerpoint/2010/main" val="1522980857"/>
              </p:ext>
            </p:extLst>
          </p:nvPr>
        </p:nvGraphicFramePr>
        <p:xfrm>
          <a:off x="4139952" y="803627"/>
          <a:ext cx="3672408" cy="2251600"/>
        </p:xfrm>
        <a:graphic>
          <a:graphicData uri="http://schemas.openxmlformats.org/drawingml/2006/table">
            <a:tbl>
              <a:tblPr>
                <a:tableStyleId>{5C22544A-7EE6-4342-B048-85BDC9FD1C3A}</a:tableStyleId>
              </a:tblPr>
              <a:tblGrid>
                <a:gridCol w="1689308">
                  <a:extLst>
                    <a:ext uri="{9D8B030D-6E8A-4147-A177-3AD203B41FA5}">
                      <a16:colId xmlns:a16="http://schemas.microsoft.com/office/drawing/2014/main" val="2057591075"/>
                    </a:ext>
                  </a:extLst>
                </a:gridCol>
                <a:gridCol w="1983100">
                  <a:extLst>
                    <a:ext uri="{9D8B030D-6E8A-4147-A177-3AD203B41FA5}">
                      <a16:colId xmlns:a16="http://schemas.microsoft.com/office/drawing/2014/main" val="4071929753"/>
                    </a:ext>
                  </a:extLst>
                </a:gridCol>
              </a:tblGrid>
              <a:tr h="267034">
                <a:tc>
                  <a:txBody>
                    <a:bodyPr/>
                    <a:lstStyle/>
                    <a:p>
                      <a:pPr algn="l" fontAlgn="ctr"/>
                      <a:r>
                        <a:rPr lang="en-US" sz="1800" u="none" strike="noStrike" dirty="0">
                          <a:effectLst/>
                        </a:rPr>
                        <a:t>AST</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sz="1800" u="none" strike="noStrike" dirty="0">
                          <a:effectLst/>
                        </a:rPr>
                        <a:t>18U/L　</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2446290783"/>
                  </a:ext>
                </a:extLst>
              </a:tr>
              <a:tr h="267034">
                <a:tc>
                  <a:txBody>
                    <a:bodyPr/>
                    <a:lstStyle/>
                    <a:p>
                      <a:pPr algn="l" fontAlgn="ctr"/>
                      <a:r>
                        <a:rPr lang="en-US" sz="1800" u="none" strike="noStrike" dirty="0">
                          <a:effectLst/>
                        </a:rPr>
                        <a:t>ALT</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rtl="0" fontAlgn="ctr"/>
                      <a:r>
                        <a:rPr lang="en-US" sz="1800" u="none" strike="noStrike" dirty="0">
                          <a:effectLst/>
                        </a:rPr>
                        <a:t>9U/L</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561018759"/>
                  </a:ext>
                </a:extLst>
              </a:tr>
              <a:tr h="267034">
                <a:tc>
                  <a:txBody>
                    <a:bodyPr/>
                    <a:lstStyle/>
                    <a:p>
                      <a:pPr algn="l" fontAlgn="ctr"/>
                      <a:r>
                        <a:rPr lang="ja-JP" altLang="en-US" sz="1800" u="none" strike="noStrike" dirty="0">
                          <a:effectLst/>
                        </a:rPr>
                        <a:t>尿素窒素</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altLang="ja-JP" sz="1800" u="none" strike="noStrike" dirty="0">
                          <a:effectLst/>
                        </a:rPr>
                        <a:t>15.8</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2683526286"/>
                  </a:ext>
                </a:extLst>
              </a:tr>
              <a:tr h="267034">
                <a:tc>
                  <a:txBody>
                    <a:bodyPr/>
                    <a:lstStyle/>
                    <a:p>
                      <a:pPr algn="l" fontAlgn="ctr"/>
                      <a:r>
                        <a:rPr lang="en-US" sz="1800" u="none" strike="noStrike" dirty="0">
                          <a:effectLst/>
                        </a:rPr>
                        <a:t>CRE</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altLang="ja-JP" sz="1800" u="none" strike="noStrike" dirty="0">
                          <a:effectLst/>
                        </a:rPr>
                        <a:t>0.57</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2699679399"/>
                  </a:ext>
                </a:extLst>
              </a:tr>
              <a:tr h="267034">
                <a:tc>
                  <a:txBody>
                    <a:bodyPr/>
                    <a:lstStyle/>
                    <a:p>
                      <a:pPr algn="l" fontAlgn="ctr"/>
                      <a:r>
                        <a:rPr lang="en-US" sz="1800" u="none" strike="noStrike" dirty="0">
                          <a:effectLst/>
                        </a:rPr>
                        <a:t>eGFR</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rtl="0" fontAlgn="ctr"/>
                      <a:r>
                        <a:rPr lang="en-US" sz="1800" u="none" strike="noStrike" dirty="0">
                          <a:effectLst/>
                        </a:rPr>
                        <a:t>71.3ml/min/1.73㎥</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2412513142"/>
                  </a:ext>
                </a:extLst>
              </a:tr>
              <a:tr h="267034">
                <a:tc>
                  <a:txBody>
                    <a:bodyPr/>
                    <a:lstStyle/>
                    <a:p>
                      <a:pPr algn="l" fontAlgn="ctr"/>
                      <a:r>
                        <a:rPr lang="en-US" sz="1800" u="none" strike="noStrike" dirty="0">
                          <a:effectLst/>
                        </a:rPr>
                        <a:t>Na</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sz="1800" u="none" strike="noStrike" dirty="0">
                          <a:effectLst/>
                        </a:rPr>
                        <a:t>140mEq/L</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203127169"/>
                  </a:ext>
                </a:extLst>
              </a:tr>
              <a:tr h="267034">
                <a:tc>
                  <a:txBody>
                    <a:bodyPr/>
                    <a:lstStyle/>
                    <a:p>
                      <a:pPr algn="l" fontAlgn="ctr"/>
                      <a:r>
                        <a:rPr lang="en-US" sz="1800" u="none" strike="noStrike" dirty="0">
                          <a:effectLst/>
                        </a:rPr>
                        <a:t>K</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sz="1800" u="none" strike="noStrike" dirty="0">
                          <a:effectLst/>
                        </a:rPr>
                        <a:t>4.6mEq/L</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982031142"/>
                  </a:ext>
                </a:extLst>
              </a:tr>
              <a:tr h="267034">
                <a:tc>
                  <a:txBody>
                    <a:bodyPr/>
                    <a:lstStyle/>
                    <a:p>
                      <a:pPr algn="l" fontAlgn="ctr"/>
                      <a:r>
                        <a:rPr lang="en-US" sz="1800" u="none" strike="noStrike" dirty="0">
                          <a:effectLst/>
                        </a:rPr>
                        <a:t>Cl</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fontAlgn="ctr"/>
                      <a:r>
                        <a:rPr lang="en-US" sz="1800" u="none" strike="noStrike" dirty="0">
                          <a:effectLst/>
                        </a:rPr>
                        <a:t>105mEq/L</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3900822359"/>
                  </a:ext>
                </a:extLst>
              </a:tr>
            </a:tbl>
          </a:graphicData>
        </a:graphic>
      </p:graphicFrame>
      <p:graphicFrame>
        <p:nvGraphicFramePr>
          <p:cNvPr id="4" name="表 3">
            <a:extLst>
              <a:ext uri="{FF2B5EF4-FFF2-40B4-BE49-F238E27FC236}">
                <a16:creationId xmlns:a16="http://schemas.microsoft.com/office/drawing/2014/main" id="{8FFCB71C-2832-ADCD-FABC-40104E673A9F}"/>
              </a:ext>
            </a:extLst>
          </p:cNvPr>
          <p:cNvGraphicFramePr>
            <a:graphicFrameLocks noGrp="1"/>
          </p:cNvGraphicFramePr>
          <p:nvPr>
            <p:extLst>
              <p:ext uri="{D42A27DB-BD31-4B8C-83A1-F6EECF244321}">
                <p14:modId xmlns:p14="http://schemas.microsoft.com/office/powerpoint/2010/main" val="2076121611"/>
              </p:ext>
            </p:extLst>
          </p:nvPr>
        </p:nvGraphicFramePr>
        <p:xfrm>
          <a:off x="299457" y="2979249"/>
          <a:ext cx="3672408" cy="562900"/>
        </p:xfrm>
        <a:graphic>
          <a:graphicData uri="http://schemas.openxmlformats.org/drawingml/2006/table">
            <a:tbl>
              <a:tblPr>
                <a:tableStyleId>{5C22544A-7EE6-4342-B048-85BDC9FD1C3A}</a:tableStyleId>
              </a:tblPr>
              <a:tblGrid>
                <a:gridCol w="1689308">
                  <a:extLst>
                    <a:ext uri="{9D8B030D-6E8A-4147-A177-3AD203B41FA5}">
                      <a16:colId xmlns:a16="http://schemas.microsoft.com/office/drawing/2014/main" val="2057591075"/>
                    </a:ext>
                  </a:extLst>
                </a:gridCol>
                <a:gridCol w="1983100">
                  <a:extLst>
                    <a:ext uri="{9D8B030D-6E8A-4147-A177-3AD203B41FA5}">
                      <a16:colId xmlns:a16="http://schemas.microsoft.com/office/drawing/2014/main" val="4071929753"/>
                    </a:ext>
                  </a:extLst>
                </a:gridCol>
              </a:tblGrid>
              <a:tr h="267034">
                <a:tc>
                  <a:txBody>
                    <a:bodyPr/>
                    <a:lstStyle/>
                    <a:p>
                      <a:pPr algn="l"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HbA1c</a:t>
                      </a:r>
                    </a:p>
                  </a:txBody>
                  <a:tcPr marL="7130" marR="7130" marT="7130" marB="0" anchor="ctr"/>
                </a:tc>
                <a:tc>
                  <a:txBody>
                    <a:bodyPr/>
                    <a:lstStyle/>
                    <a:p>
                      <a:pPr algn="l" fontAlgn="ctr"/>
                      <a:r>
                        <a:rPr lang="en-US" sz="1800" b="0" i="0" u="none" strike="noStrike" dirty="0">
                          <a:solidFill>
                            <a:srgbClr val="000000"/>
                          </a:solidFill>
                          <a:effectLst/>
                          <a:latin typeface="Meiryo UI" panose="020B0604030504040204" pitchFamily="50" charset="-128"/>
                          <a:ea typeface="Meiryo UI" panose="020B0604030504040204" pitchFamily="50" charset="-128"/>
                        </a:rPr>
                        <a:t>7.8</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2446290783"/>
                  </a:ext>
                </a:extLst>
              </a:tr>
              <a:tr h="267034">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血糖</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tc>
                  <a:txBody>
                    <a:bodyPr/>
                    <a:lstStyle/>
                    <a:p>
                      <a:pPr algn="l" rtl="0"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300</a:t>
                      </a:r>
                      <a:endParaRPr 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130" marR="7130" marT="7130" marB="0" anchor="ctr"/>
                </a:tc>
                <a:extLst>
                  <a:ext uri="{0D108BD9-81ED-4DB2-BD59-A6C34878D82A}">
                    <a16:rowId xmlns:a16="http://schemas.microsoft.com/office/drawing/2014/main" val="561018759"/>
                  </a:ext>
                </a:extLst>
              </a:tr>
            </a:tbl>
          </a:graphicData>
        </a:graphic>
      </p:graphicFrame>
      <p:sp>
        <p:nvSpPr>
          <p:cNvPr id="6" name="正方形/長方形 5">
            <a:extLst>
              <a:ext uri="{FF2B5EF4-FFF2-40B4-BE49-F238E27FC236}">
                <a16:creationId xmlns:a16="http://schemas.microsoft.com/office/drawing/2014/main" id="{E33FAF39-EB9B-223B-B294-E27ED870E847}"/>
              </a:ext>
            </a:extLst>
          </p:cNvPr>
          <p:cNvSpPr/>
          <p:nvPr/>
        </p:nvSpPr>
        <p:spPr>
          <a:xfrm>
            <a:off x="4122057" y="3184723"/>
            <a:ext cx="4722486" cy="755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latin typeface="Meiryo UI" panose="020B0604030504040204" pitchFamily="50" charset="-128"/>
                <a:ea typeface="Meiryo UI" panose="020B0604030504040204" pitchFamily="50" charset="-128"/>
              </a:rPr>
              <a:t>CC</a:t>
            </a:r>
            <a:r>
              <a:rPr kumimoji="1" lang="ja-JP" altLang="en-US" dirty="0">
                <a:latin typeface="Meiryo UI" panose="020B0604030504040204" pitchFamily="50" charset="-128"/>
                <a:ea typeface="Meiryo UI" panose="020B0604030504040204" pitchFamily="50" charset="-128"/>
              </a:rPr>
              <a:t>ｒ：</a:t>
            </a:r>
            <a:r>
              <a:rPr kumimoji="1" lang="en-US" altLang="ja-JP" dirty="0">
                <a:latin typeface="Meiryo UI" panose="020B0604030504040204" pitchFamily="50" charset="-128"/>
                <a:ea typeface="Meiryo UI" panose="020B0604030504040204" pitchFamily="50" charset="-128"/>
              </a:rPr>
              <a:t>38.27ml/min</a:t>
            </a:r>
            <a:endParaRPr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CRE</a:t>
            </a:r>
            <a:r>
              <a:rPr kumimoji="1" lang="ja-JP" altLang="en-US" dirty="0">
                <a:latin typeface="Meiryo UI" panose="020B0604030504040204" pitchFamily="50" charset="-128"/>
                <a:ea typeface="Meiryo UI" panose="020B0604030504040204" pitchFamily="50" charset="-128"/>
              </a:rPr>
              <a:t>を</a:t>
            </a:r>
            <a:r>
              <a:rPr lang="en-US" altLang="ja-JP" dirty="0">
                <a:latin typeface="Meiryo UI" panose="020B0604030504040204" pitchFamily="50" charset="-128"/>
                <a:ea typeface="Meiryo UI" panose="020B0604030504040204" pitchFamily="50" charset="-128"/>
              </a:rPr>
              <a:t>0.6</a:t>
            </a:r>
            <a:r>
              <a:rPr lang="ja-JP" altLang="en-US" dirty="0">
                <a:latin typeface="Meiryo UI" panose="020B0604030504040204" pitchFamily="50" charset="-128"/>
                <a:ea typeface="Meiryo UI" panose="020B0604030504040204" pitchFamily="50" charset="-128"/>
              </a:rPr>
              <a:t>で補正した</a:t>
            </a:r>
            <a:r>
              <a:rPr lang="en-US" altLang="ja-JP" dirty="0">
                <a:latin typeface="Meiryo UI" panose="020B0604030504040204" pitchFamily="50" charset="-128"/>
                <a:ea typeface="Meiryo UI" panose="020B0604030504040204" pitchFamily="50" charset="-128"/>
              </a:rPr>
              <a:t>CC</a:t>
            </a:r>
            <a:r>
              <a:rPr lang="ja-JP" altLang="en-US" dirty="0">
                <a:latin typeface="Meiryo UI" panose="020B0604030504040204" pitchFamily="50" charset="-128"/>
                <a:ea typeface="Meiryo UI" panose="020B0604030504040204" pitchFamily="50" charset="-128"/>
              </a:rPr>
              <a:t>ｒ：</a:t>
            </a:r>
            <a:r>
              <a:rPr lang="en-US" altLang="ja-JP" dirty="0">
                <a:latin typeface="Meiryo UI" panose="020B0604030504040204" pitchFamily="50" charset="-128"/>
                <a:ea typeface="Meiryo UI" panose="020B0604030504040204" pitchFamily="50" charset="-128"/>
              </a:rPr>
              <a:t>36.36ml/min</a:t>
            </a:r>
          </a:p>
        </p:txBody>
      </p:sp>
    </p:spTree>
    <p:extLst>
      <p:ext uri="{BB962C8B-B14F-4D97-AF65-F5344CB8AC3E}">
        <p14:creationId xmlns:p14="http://schemas.microsoft.com/office/powerpoint/2010/main" val="310776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CDEF093-0AE6-4837-9A64-C61F9059964A}"/>
              </a:ext>
            </a:extLst>
          </p:cNvPr>
          <p:cNvSpPr txBox="1"/>
          <p:nvPr/>
        </p:nvSpPr>
        <p:spPr>
          <a:xfrm>
            <a:off x="115515" y="17618"/>
            <a:ext cx="3008313" cy="494755"/>
          </a:xfrm>
          <a:prstGeom prst="rect">
            <a:avLst/>
          </a:prstGeom>
        </p:spPr>
        <p:txBody>
          <a:bodyPr vert="horz" lIns="91440" tIns="45720" rIns="91440" bIns="45720" rtlCol="0" anchor="b">
            <a:normAutofit/>
          </a:bodyPr>
          <a:lstStyle/>
          <a:p>
            <a:pPr>
              <a:spcBef>
                <a:spcPct val="0"/>
              </a:spcBef>
              <a:spcAft>
                <a:spcPts val="600"/>
              </a:spcAft>
            </a:pPr>
            <a:r>
              <a:rPr kumimoji="1" lang="ja-JP" altLang="en-US" sz="2000" b="1" kern="1200" dirty="0">
                <a:latin typeface="+mj-lt"/>
                <a:ea typeface="+mj-ea"/>
                <a:cs typeface="+mj-cs"/>
              </a:rPr>
              <a:t>【患者情報・身体所見】</a:t>
            </a:r>
          </a:p>
        </p:txBody>
      </p:sp>
      <p:sp>
        <p:nvSpPr>
          <p:cNvPr id="12" name="Footer Placeholder 4">
            <a:extLst>
              <a:ext uri="{FF2B5EF4-FFF2-40B4-BE49-F238E27FC236}">
                <a16:creationId xmlns:a16="http://schemas.microsoft.com/office/drawing/2014/main" id="{90A316B7-8D88-4C03-A685-AF945A606653}"/>
              </a:ext>
            </a:extLst>
          </p:cNvPr>
          <p:cNvSpPr>
            <a:spLocks noGrp="1"/>
          </p:cNvSpPr>
          <p:nvPr>
            <p:ph type="ftr" sz="quarter" idx="11"/>
          </p:nvPr>
        </p:nvSpPr>
        <p:spPr>
          <a:xfrm>
            <a:off x="1969368" y="4873422"/>
            <a:ext cx="5688632" cy="273844"/>
          </a:xfrm>
        </p:spPr>
        <p:txBody>
          <a:bodyPr/>
          <a:lstStyle/>
          <a:p>
            <a:pPr>
              <a:spcAft>
                <a:spcPts val="600"/>
              </a:spcAft>
            </a:pPr>
            <a:r>
              <a:rPr lang="en-US" altLang="ja-JP">
                <a:latin typeface="A-OTF 新ゴ Pro M" pitchFamily="34" charset="-128"/>
                <a:ea typeface="A-OTF 新ゴ Pro M" pitchFamily="34" charset="-128"/>
              </a:rPr>
              <a:t>(C) The Japanese Association of Home Care Pharmacies All rights reserved.</a:t>
            </a:r>
            <a:endParaRPr lang="ja-JP" altLang="ja-JP">
              <a:latin typeface="A-OTF 新ゴ Pro M" pitchFamily="34" charset="-128"/>
              <a:ea typeface="A-OTF 新ゴ Pro M" pitchFamily="34" charset="-128"/>
            </a:endParaRPr>
          </a:p>
        </p:txBody>
      </p:sp>
      <p:graphicFrame>
        <p:nvGraphicFramePr>
          <p:cNvPr id="11" name="表 10">
            <a:extLst>
              <a:ext uri="{FF2B5EF4-FFF2-40B4-BE49-F238E27FC236}">
                <a16:creationId xmlns:a16="http://schemas.microsoft.com/office/drawing/2014/main" id="{30474597-BC1E-42CC-BFEE-BFCB0AAB5108}"/>
              </a:ext>
            </a:extLst>
          </p:cNvPr>
          <p:cNvGraphicFramePr>
            <a:graphicFrameLocks noGrp="1"/>
          </p:cNvGraphicFramePr>
          <p:nvPr>
            <p:extLst>
              <p:ext uri="{D42A27DB-BD31-4B8C-83A1-F6EECF244321}">
                <p14:modId xmlns:p14="http://schemas.microsoft.com/office/powerpoint/2010/main" val="942544999"/>
              </p:ext>
            </p:extLst>
          </p:nvPr>
        </p:nvGraphicFramePr>
        <p:xfrm>
          <a:off x="465212" y="459887"/>
          <a:ext cx="8081933" cy="1581148"/>
        </p:xfrm>
        <a:graphic>
          <a:graphicData uri="http://schemas.openxmlformats.org/drawingml/2006/table">
            <a:tbl>
              <a:tblPr firstCol="1" bandRow="1">
                <a:tableStyleId>{22838BEF-8BB2-4498-84A7-C5851F593DF1}</a:tableStyleId>
              </a:tblPr>
              <a:tblGrid>
                <a:gridCol w="1944701">
                  <a:extLst>
                    <a:ext uri="{9D8B030D-6E8A-4147-A177-3AD203B41FA5}">
                      <a16:colId xmlns:a16="http://schemas.microsoft.com/office/drawing/2014/main" val="3233051434"/>
                    </a:ext>
                  </a:extLst>
                </a:gridCol>
                <a:gridCol w="1574659">
                  <a:extLst>
                    <a:ext uri="{9D8B030D-6E8A-4147-A177-3AD203B41FA5}">
                      <a16:colId xmlns:a16="http://schemas.microsoft.com/office/drawing/2014/main" val="1069560131"/>
                    </a:ext>
                  </a:extLst>
                </a:gridCol>
                <a:gridCol w="1448177">
                  <a:extLst>
                    <a:ext uri="{9D8B030D-6E8A-4147-A177-3AD203B41FA5}">
                      <a16:colId xmlns:a16="http://schemas.microsoft.com/office/drawing/2014/main" val="1458338467"/>
                    </a:ext>
                  </a:extLst>
                </a:gridCol>
                <a:gridCol w="314522">
                  <a:extLst>
                    <a:ext uri="{9D8B030D-6E8A-4147-A177-3AD203B41FA5}">
                      <a16:colId xmlns:a16="http://schemas.microsoft.com/office/drawing/2014/main" val="2374121701"/>
                    </a:ext>
                  </a:extLst>
                </a:gridCol>
                <a:gridCol w="2799874">
                  <a:extLst>
                    <a:ext uri="{9D8B030D-6E8A-4147-A177-3AD203B41FA5}">
                      <a16:colId xmlns:a16="http://schemas.microsoft.com/office/drawing/2014/main" val="1438948152"/>
                    </a:ext>
                  </a:extLst>
                </a:gridCol>
              </a:tblGrid>
              <a:tr h="254934">
                <a:tc>
                  <a:txBody>
                    <a:bodyPr/>
                    <a:lstStyle/>
                    <a:p>
                      <a:pPr algn="ctr">
                        <a:lnSpc>
                          <a:spcPct val="150000"/>
                        </a:lnSpc>
                      </a:pPr>
                      <a:r>
                        <a:rPr lang="ja-JP" sz="1800" b="0" kern="100" dirty="0">
                          <a:effectLst/>
                          <a:latin typeface="Meiryo UI" panose="020B0604030504040204" pitchFamily="50" charset="-128"/>
                          <a:ea typeface="Meiryo UI" panose="020B0604030504040204" pitchFamily="50" charset="-128"/>
                        </a:rPr>
                        <a:t>年齢</a:t>
                      </a:r>
                      <a:r>
                        <a:rPr lang="ja-JP" altLang="en-US" sz="1800" b="0" kern="100" dirty="0">
                          <a:effectLst/>
                          <a:latin typeface="Meiryo UI" panose="020B0604030504040204" pitchFamily="50" charset="-128"/>
                          <a:ea typeface="Meiryo UI" panose="020B0604030504040204" pitchFamily="50" charset="-128"/>
                        </a:rPr>
                        <a:t>：</a:t>
                      </a:r>
                      <a:r>
                        <a:rPr lang="en-US" altLang="ja-JP" sz="1800" b="0" kern="100" dirty="0">
                          <a:effectLst/>
                          <a:latin typeface="Meiryo UI" panose="020B0604030504040204" pitchFamily="50" charset="-128"/>
                          <a:ea typeface="Meiryo UI" panose="020B0604030504040204" pitchFamily="50" charset="-128"/>
                        </a:rPr>
                        <a:t>98</a:t>
                      </a:r>
                      <a:r>
                        <a:rPr lang="ja-JP" altLang="en-US" sz="1800" b="0" kern="100" dirty="0">
                          <a:effectLst/>
                          <a:latin typeface="Meiryo UI" panose="020B0604030504040204" pitchFamily="50" charset="-128"/>
                          <a:ea typeface="Meiryo UI" panose="020B0604030504040204" pitchFamily="50" charset="-128"/>
                        </a:rPr>
                        <a:t>歳</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88113" marR="88113" marT="0" marB="0" anchor="ctr"/>
                </a:tc>
                <a:tc>
                  <a:txBody>
                    <a:bodyPr/>
                    <a:lstStyle/>
                    <a:p>
                      <a:pPr algn="ctr">
                        <a:lnSpc>
                          <a:spcPct val="150000"/>
                        </a:lnSpc>
                      </a:pPr>
                      <a:r>
                        <a:rPr lang="ja-JP" altLang="en-US" sz="1800" b="0" kern="100" dirty="0">
                          <a:effectLst/>
                          <a:latin typeface="Meiryo UI" panose="020B0604030504040204" pitchFamily="50" charset="-128"/>
                          <a:ea typeface="Meiryo UI" panose="020B0604030504040204" pitchFamily="50" charset="-128"/>
                          <a:cs typeface="Times New Roman" panose="02020603050405020304" pitchFamily="18" charset="0"/>
                        </a:rPr>
                        <a:t>性別：女性</a:t>
                      </a:r>
                    </a:p>
                  </a:txBody>
                  <a:tcPr marL="88113" marR="88113" marT="0" marB="0" anchor="ctr"/>
                </a:tc>
                <a:tc gridSpan="2">
                  <a:txBody>
                    <a:bodyPr/>
                    <a:lstStyle/>
                    <a:p>
                      <a:pPr algn="ctr">
                        <a:lnSpc>
                          <a:spcPct val="150000"/>
                        </a:lnSpc>
                      </a:pPr>
                      <a:r>
                        <a:rPr lang="en-US" altLang="ja-JP" sz="1800" b="0" kern="100" dirty="0">
                          <a:effectLst/>
                          <a:latin typeface="Meiryo UI" panose="020B0604030504040204" pitchFamily="50" charset="-128"/>
                          <a:ea typeface="Meiryo UI" panose="020B0604030504040204" pitchFamily="50" charset="-128"/>
                          <a:cs typeface="Times New Roman" panose="02020603050405020304" pitchFamily="18" charset="0"/>
                        </a:rPr>
                        <a:t>ADL</a:t>
                      </a:r>
                      <a:r>
                        <a:rPr lang="ja-JP" altLang="en-US" sz="1800" b="0" kern="100" dirty="0">
                          <a:effectLst/>
                          <a:latin typeface="Meiryo UI" panose="020B0604030504040204" pitchFamily="50" charset="-128"/>
                          <a:ea typeface="Meiryo UI" panose="020B0604030504040204" pitchFamily="50" charset="-128"/>
                          <a:cs typeface="Times New Roman" panose="02020603050405020304" pitchFamily="18" charset="0"/>
                        </a:rPr>
                        <a:t>：自立</a:t>
                      </a:r>
                    </a:p>
                  </a:txBody>
                  <a:tcPr marL="88113" marR="88113" marT="0" marB="0" anchor="ctr"/>
                </a:tc>
                <a:tc hMerge="1">
                  <a:txBody>
                    <a:bodyPr/>
                    <a:lstStyle/>
                    <a:p>
                      <a:endParaRPr kumimoji="1" lang="ja-JP" altLang="en-US"/>
                    </a:p>
                  </a:txBody>
                  <a:tcPr/>
                </a:tc>
                <a:tc>
                  <a:txBody>
                    <a:bodyPr/>
                    <a:lstStyle/>
                    <a:p>
                      <a:pPr algn="ctr">
                        <a:lnSpc>
                          <a:spcPct val="150000"/>
                        </a:lnSpc>
                      </a:pPr>
                      <a:r>
                        <a:rPr lang="ja-JP" altLang="en-US" sz="1800" b="0" kern="100" dirty="0">
                          <a:effectLst/>
                          <a:latin typeface="Meiryo UI" panose="020B0604030504040204" pitchFamily="50" charset="-128"/>
                          <a:ea typeface="Meiryo UI" panose="020B0604030504040204" pitchFamily="50" charset="-128"/>
                          <a:cs typeface="Times New Roman" panose="02020603050405020304" pitchFamily="18" charset="0"/>
                        </a:rPr>
                        <a:t>住まい：施設入居</a:t>
                      </a:r>
                    </a:p>
                  </a:txBody>
                  <a:tcPr marL="88113" marR="88113" marT="0" marB="0" anchor="ctr"/>
                </a:tc>
                <a:extLst>
                  <a:ext uri="{0D108BD9-81ED-4DB2-BD59-A6C34878D82A}">
                    <a16:rowId xmlns:a16="http://schemas.microsoft.com/office/drawing/2014/main" val="1532082732"/>
                  </a:ext>
                </a:extLst>
              </a:tr>
              <a:tr h="461770">
                <a:tc>
                  <a:txBody>
                    <a:bodyPr/>
                    <a:lstStyle/>
                    <a:p>
                      <a:pPr algn="ctr">
                        <a:lnSpc>
                          <a:spcPct val="150000"/>
                        </a:lnSpc>
                      </a:pPr>
                      <a:r>
                        <a:rPr lang="ja-JP" sz="1800" b="0" kern="100" dirty="0">
                          <a:effectLst/>
                          <a:latin typeface="Meiryo UI" panose="020B0604030504040204" pitchFamily="50" charset="-128"/>
                          <a:ea typeface="Meiryo UI" panose="020B0604030504040204" pitchFamily="50" charset="-128"/>
                        </a:rPr>
                        <a:t>病名</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88113" marR="88113" marT="0" marB="0" anchor="ctr"/>
                </a:tc>
                <a:tc gridSpan="4">
                  <a:txBody>
                    <a:bodyPr/>
                    <a:lstStyle/>
                    <a:p>
                      <a:pPr algn="ctr">
                        <a:lnSpc>
                          <a:spcPct val="150000"/>
                        </a:lnSpc>
                      </a:pPr>
                      <a:r>
                        <a:rPr lang="ja-JP" altLang="en-US" sz="1800" b="0" kern="100" dirty="0">
                          <a:effectLst/>
                          <a:latin typeface="Meiryo UI" panose="020B0604030504040204" pitchFamily="50" charset="-128"/>
                          <a:ea typeface="Meiryo UI" panose="020B0604030504040204" pitchFamily="50" charset="-128"/>
                        </a:rPr>
                        <a:t>高血圧症・脂質異常症・発作性心房細動・糖尿病</a:t>
                      </a:r>
                      <a:endParaRPr lang="en-US" altLang="ja-JP" sz="1800" b="0" kern="100" dirty="0">
                        <a:effectLst/>
                        <a:latin typeface="Meiryo UI" panose="020B0604030504040204" pitchFamily="50" charset="-128"/>
                        <a:ea typeface="Meiryo UI" panose="020B0604030504040204" pitchFamily="50" charset="-128"/>
                      </a:endParaRPr>
                    </a:p>
                  </a:txBody>
                  <a:tcPr marL="88113" marR="88113"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53015909"/>
                  </a:ext>
                </a:extLst>
              </a:tr>
              <a:tr h="254934">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ja-JP" altLang="ja-JP" sz="1800" b="0" kern="100" dirty="0">
                          <a:effectLst/>
                          <a:latin typeface="Meiryo UI" panose="020B0604030504040204" pitchFamily="50" charset="-128"/>
                          <a:ea typeface="Meiryo UI" panose="020B0604030504040204" pitchFamily="50" charset="-128"/>
                        </a:rPr>
                        <a:t>主訴または傷病名</a:t>
                      </a:r>
                      <a:endParaRPr lang="ja-JP" alt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88113" marR="88113" marT="0" marB="0" anchor="ctr"/>
                </a:tc>
                <a:tc gridSpan="2">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ja-JP" altLang="en-US" sz="1800" b="0" kern="100" dirty="0">
                          <a:effectLst/>
                          <a:latin typeface="Meiryo UI" panose="020B0604030504040204" pitchFamily="50" charset="-128"/>
                          <a:ea typeface="Meiryo UI" panose="020B0604030504040204" pitchFamily="50" charset="-128"/>
                          <a:cs typeface="Times New Roman" panose="02020603050405020304" pitchFamily="18" charset="0"/>
                        </a:rPr>
                        <a:t>夜間頻尿</a:t>
                      </a:r>
                      <a:endParaRPr lang="en-US" alt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ja-JP" altLang="en-US" sz="1800" b="0" kern="100" dirty="0">
                          <a:effectLst/>
                          <a:latin typeface="Meiryo UI" panose="020B0604030504040204" pitchFamily="50" charset="-128"/>
                          <a:ea typeface="Meiryo UI" panose="020B0604030504040204" pitchFamily="50" charset="-128"/>
                          <a:cs typeface="Times New Roman" panose="02020603050405020304" pitchFamily="18" charset="0"/>
                        </a:rPr>
                        <a:t>一晩で約</a:t>
                      </a:r>
                      <a:r>
                        <a:rPr lang="en-US" altLang="ja-JP" sz="1800" b="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b="0" kern="100" dirty="0">
                          <a:effectLst/>
                          <a:latin typeface="Meiryo UI" panose="020B0604030504040204" pitchFamily="50" charset="-128"/>
                          <a:ea typeface="Meiryo UI" panose="020B0604030504040204" pitchFamily="50" charset="-128"/>
                          <a:cs typeface="Times New Roman" panose="02020603050405020304" pitchFamily="18" charset="0"/>
                        </a:rPr>
                        <a:t>回</a:t>
                      </a:r>
                      <a:endParaRPr lang="en-US" alt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88113" marR="88113" marT="0" marB="0" anchor="ctr"/>
                </a:tc>
                <a:tc hMerge="1">
                  <a:txBody>
                    <a:bodyPr/>
                    <a:lstStyle/>
                    <a:p>
                      <a:endParaRPr kumimoji="1" lang="ja-JP" altLang="en-US"/>
                    </a:p>
                  </a:txBody>
                  <a:tcPr/>
                </a:tc>
                <a:tc gridSpan="2">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ja-JP" altLang="en-US" sz="1800" b="0" kern="100" dirty="0">
                          <a:effectLst/>
                          <a:latin typeface="Meiryo UI" panose="020B0604030504040204" pitchFamily="50" charset="-128"/>
                          <a:ea typeface="Meiryo UI" panose="020B0604030504040204" pitchFamily="50" charset="-128"/>
                        </a:rPr>
                        <a:t>アレルギー</a:t>
                      </a:r>
                      <a:r>
                        <a:rPr lang="ja-JP" altLang="ja-JP" sz="1800" b="0" kern="100" dirty="0">
                          <a:effectLst/>
                          <a:latin typeface="Meiryo UI" panose="020B0604030504040204" pitchFamily="50" charset="-128"/>
                          <a:ea typeface="Meiryo UI" panose="020B0604030504040204" pitchFamily="50" charset="-128"/>
                        </a:rPr>
                        <a:t>歴</a:t>
                      </a:r>
                      <a:r>
                        <a:rPr lang="ja-JP" altLang="en-US" sz="1800" b="0" kern="100" dirty="0">
                          <a:effectLst/>
                          <a:latin typeface="Meiryo UI" panose="020B0604030504040204" pitchFamily="50" charset="-128"/>
                          <a:ea typeface="Meiryo UI" panose="020B0604030504040204" pitchFamily="50" charset="-128"/>
                        </a:rPr>
                        <a:t>：</a:t>
                      </a:r>
                      <a:r>
                        <a:rPr lang="ja-JP" altLang="ja-JP" sz="1800" b="0" kern="100" dirty="0">
                          <a:effectLst/>
                          <a:latin typeface="Meiryo UI" panose="020B0604030504040204" pitchFamily="50" charset="-128"/>
                          <a:ea typeface="Meiryo UI" panose="020B0604030504040204" pitchFamily="50" charset="-128"/>
                        </a:rPr>
                        <a:t>無</a:t>
                      </a:r>
                      <a:endParaRPr lang="ja-JP" alt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88113" marR="88113" marT="0" marB="0" anchor="ctr"/>
                </a:tc>
                <a:tc hMerge="1">
                  <a:txBody>
                    <a:bodyPr/>
                    <a:lstStyle/>
                    <a:p>
                      <a:endParaRPr kumimoji="1" lang="ja-JP" altLang="en-US"/>
                    </a:p>
                  </a:txBody>
                  <a:tcPr/>
                </a:tc>
                <a:extLst>
                  <a:ext uri="{0D108BD9-81ED-4DB2-BD59-A6C34878D82A}">
                    <a16:rowId xmlns:a16="http://schemas.microsoft.com/office/drawing/2014/main" val="1804847994"/>
                  </a:ext>
                </a:extLst>
              </a:tr>
            </a:tbl>
          </a:graphicData>
        </a:graphic>
      </p:graphicFrame>
      <p:graphicFrame>
        <p:nvGraphicFramePr>
          <p:cNvPr id="3" name="表 2">
            <a:extLst>
              <a:ext uri="{FF2B5EF4-FFF2-40B4-BE49-F238E27FC236}">
                <a16:creationId xmlns:a16="http://schemas.microsoft.com/office/drawing/2014/main" id="{EC342934-CF73-447C-A7FC-045AFF534010}"/>
              </a:ext>
            </a:extLst>
          </p:cNvPr>
          <p:cNvGraphicFramePr>
            <a:graphicFrameLocks noGrp="1"/>
          </p:cNvGraphicFramePr>
          <p:nvPr>
            <p:extLst>
              <p:ext uri="{D42A27DB-BD31-4B8C-83A1-F6EECF244321}">
                <p14:modId xmlns:p14="http://schemas.microsoft.com/office/powerpoint/2010/main" val="661054151"/>
              </p:ext>
            </p:extLst>
          </p:nvPr>
        </p:nvGraphicFramePr>
        <p:xfrm>
          <a:off x="465211" y="2159353"/>
          <a:ext cx="8081933" cy="2595751"/>
        </p:xfrm>
        <a:graphic>
          <a:graphicData uri="http://schemas.openxmlformats.org/drawingml/2006/table">
            <a:tbl>
              <a:tblPr firstRow="1" firstCol="1" bandRow="1">
                <a:tableStyleId>{22838BEF-8BB2-4498-84A7-C5851F593DF1}</a:tableStyleId>
              </a:tblPr>
              <a:tblGrid>
                <a:gridCol w="1806500">
                  <a:extLst>
                    <a:ext uri="{9D8B030D-6E8A-4147-A177-3AD203B41FA5}">
                      <a16:colId xmlns:a16="http://schemas.microsoft.com/office/drawing/2014/main" val="3510750802"/>
                    </a:ext>
                  </a:extLst>
                </a:gridCol>
                <a:gridCol w="6275433">
                  <a:extLst>
                    <a:ext uri="{9D8B030D-6E8A-4147-A177-3AD203B41FA5}">
                      <a16:colId xmlns:a16="http://schemas.microsoft.com/office/drawing/2014/main" val="444363020"/>
                    </a:ext>
                  </a:extLst>
                </a:gridCol>
              </a:tblGrid>
              <a:tr h="182484">
                <a:tc>
                  <a:txBody>
                    <a:bodyPr/>
                    <a:lstStyle/>
                    <a:p>
                      <a:pPr algn="ctr"/>
                      <a:r>
                        <a:rPr lang="ja-JP" sz="1800" b="0" kern="100" dirty="0">
                          <a:effectLst/>
                          <a:latin typeface="Meiryo UI" panose="020B0604030504040204" pitchFamily="50" charset="-128"/>
                          <a:ea typeface="Meiryo UI" panose="020B0604030504040204" pitchFamily="50" charset="-128"/>
                        </a:rPr>
                        <a:t>体格</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r>
                        <a:rPr lang="zh-TW" sz="1800" b="0" kern="100" dirty="0">
                          <a:effectLst/>
                          <a:latin typeface="Meiryo UI" panose="020B0604030504040204" pitchFamily="50" charset="-128"/>
                          <a:ea typeface="Meiryo UI" panose="020B0604030504040204" pitchFamily="50" charset="-128"/>
                        </a:rPr>
                        <a:t>身長</a:t>
                      </a:r>
                      <a:r>
                        <a:rPr lang="ja-JP" altLang="en-US" sz="1800" b="0" kern="100" dirty="0">
                          <a:effectLst/>
                          <a:latin typeface="Meiryo UI" panose="020B0604030504040204" pitchFamily="50" charset="-128"/>
                          <a:ea typeface="Meiryo UI" panose="020B0604030504040204" pitchFamily="50" charset="-128"/>
                        </a:rPr>
                        <a:t>　不明（</a:t>
                      </a:r>
                      <a:r>
                        <a:rPr lang="en-US" altLang="ja-JP" sz="1800" b="0" kern="100" dirty="0">
                          <a:effectLst/>
                          <a:latin typeface="Meiryo UI" panose="020B0604030504040204" pitchFamily="50" charset="-128"/>
                          <a:ea typeface="Meiryo UI" panose="020B0604030504040204" pitchFamily="50" charset="-128"/>
                        </a:rPr>
                        <a:t>140cm</a:t>
                      </a:r>
                      <a:r>
                        <a:rPr lang="ja-JP" altLang="en-US" sz="1800" b="0" kern="100" dirty="0">
                          <a:effectLst/>
                          <a:latin typeface="Meiryo UI" panose="020B0604030504040204" pitchFamily="50" charset="-128"/>
                          <a:ea typeface="Meiryo UI" panose="020B0604030504040204" pitchFamily="50" charset="-128"/>
                        </a:rPr>
                        <a:t>前後）</a:t>
                      </a:r>
                      <a:r>
                        <a:rPr lang="zh-TW" sz="1800" b="0" kern="100" dirty="0">
                          <a:effectLst/>
                          <a:latin typeface="Meiryo UI" panose="020B0604030504040204" pitchFamily="50" charset="-128"/>
                          <a:ea typeface="Meiryo UI" panose="020B0604030504040204" pitchFamily="50" charset="-128"/>
                        </a:rPr>
                        <a:t>､体重</a:t>
                      </a:r>
                      <a:r>
                        <a:rPr lang="ja-JP" altLang="en-US" sz="1800" b="0" kern="100" dirty="0">
                          <a:effectLst/>
                          <a:latin typeface="Meiryo UI" panose="020B0604030504040204" pitchFamily="50" charset="-128"/>
                          <a:ea typeface="Meiryo UI" panose="020B0604030504040204" pitchFamily="50" charset="-128"/>
                        </a:rPr>
                        <a:t>　</a:t>
                      </a:r>
                      <a:r>
                        <a:rPr lang="en-US" altLang="ja-JP" sz="1800" b="0" kern="100" dirty="0">
                          <a:effectLst/>
                          <a:latin typeface="Meiryo UI" panose="020B0604030504040204" pitchFamily="50" charset="-128"/>
                          <a:ea typeface="Meiryo UI" panose="020B0604030504040204" pitchFamily="50" charset="-128"/>
                        </a:rPr>
                        <a:t>44</a:t>
                      </a:r>
                      <a:r>
                        <a:rPr lang="zh-TW" sz="1800" b="0" kern="100" dirty="0">
                          <a:effectLst/>
                          <a:latin typeface="Meiryo UI" panose="020B0604030504040204" pitchFamily="50" charset="-128"/>
                          <a:ea typeface="Meiryo UI" panose="020B0604030504040204" pitchFamily="50" charset="-128"/>
                        </a:rPr>
                        <a:t>㎏</a:t>
                      </a:r>
                      <a:endParaRPr lang="en-US" altLang="zh-TW" sz="1800" b="0" kern="100" dirty="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a16="http://schemas.microsoft.com/office/drawing/2014/main" val="131944261"/>
                  </a:ext>
                </a:extLst>
              </a:tr>
              <a:tr h="99856">
                <a:tc>
                  <a:txBody>
                    <a:bodyPr/>
                    <a:lstStyle/>
                    <a:p>
                      <a:pPr algn="ctr"/>
                      <a:r>
                        <a:rPr lang="ja-JP" sz="1800" b="0" kern="100" dirty="0">
                          <a:effectLst/>
                          <a:latin typeface="Meiryo UI" panose="020B0604030504040204" pitchFamily="50" charset="-128"/>
                          <a:ea typeface="Meiryo UI" panose="020B0604030504040204" pitchFamily="50" charset="-128"/>
                        </a:rPr>
                        <a:t>食事</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r>
                        <a:rPr lang="ja-JP" altLang="en-US" sz="1800" b="0" kern="100" dirty="0">
                          <a:effectLst/>
                          <a:latin typeface="Meiryo UI" panose="020B0604030504040204" pitchFamily="50" charset="-128"/>
                          <a:ea typeface="Meiryo UI" panose="020B0604030504040204" pitchFamily="50" charset="-128"/>
                        </a:rPr>
                        <a:t>食事量　</a:t>
                      </a:r>
                      <a:r>
                        <a:rPr lang="en-US" sz="1800" b="0" kern="100" dirty="0">
                          <a:effectLst/>
                          <a:latin typeface="Meiryo UI" panose="020B0604030504040204" pitchFamily="50" charset="-128"/>
                          <a:ea typeface="Meiryo UI" panose="020B0604030504040204" pitchFamily="50" charset="-128"/>
                        </a:rPr>
                        <a:t>3</a:t>
                      </a:r>
                      <a:r>
                        <a:rPr lang="ja-JP" sz="1800" b="0" kern="100" dirty="0">
                          <a:effectLst/>
                          <a:latin typeface="Meiryo UI" panose="020B0604030504040204" pitchFamily="50" charset="-128"/>
                          <a:ea typeface="Meiryo UI" panose="020B0604030504040204" pitchFamily="50" charset="-128"/>
                        </a:rPr>
                        <a:t>回</a:t>
                      </a:r>
                      <a:r>
                        <a:rPr lang="en-US" sz="1800" b="0" kern="100" dirty="0">
                          <a:effectLst/>
                          <a:latin typeface="Meiryo UI" panose="020B0604030504040204" pitchFamily="50" charset="-128"/>
                          <a:ea typeface="Meiryo UI" panose="020B0604030504040204" pitchFamily="50" charset="-128"/>
                        </a:rPr>
                        <a:t>/</a:t>
                      </a:r>
                      <a:r>
                        <a:rPr lang="ja-JP" sz="1800" b="0" kern="100" dirty="0">
                          <a:effectLst/>
                          <a:latin typeface="Meiryo UI" panose="020B0604030504040204" pitchFamily="50" charset="-128"/>
                          <a:ea typeface="Meiryo UI" panose="020B0604030504040204" pitchFamily="50" charset="-128"/>
                        </a:rPr>
                        <a:t>日</a:t>
                      </a:r>
                      <a:r>
                        <a:rPr lang="ja-JP" altLang="en-US" sz="1800" b="0" kern="100" dirty="0">
                          <a:effectLst/>
                          <a:latin typeface="Meiryo UI" panose="020B0604030504040204" pitchFamily="50" charset="-128"/>
                          <a:ea typeface="Meiryo UI" panose="020B0604030504040204" pitchFamily="50" charset="-128"/>
                        </a:rPr>
                        <a:t>・</a:t>
                      </a:r>
                      <a:r>
                        <a:rPr lang="en-US" altLang="ja-JP" sz="1800" b="0" kern="100" dirty="0">
                          <a:effectLst/>
                          <a:latin typeface="Meiryo UI" panose="020B0604030504040204" pitchFamily="50" charset="-128"/>
                          <a:ea typeface="Meiryo UI" panose="020B0604030504040204" pitchFamily="50" charset="-128"/>
                        </a:rPr>
                        <a:t>10</a:t>
                      </a:r>
                      <a:r>
                        <a:rPr lang="ja-JP" altLang="en-US" sz="1800" b="0" kern="100" dirty="0">
                          <a:effectLst/>
                          <a:latin typeface="Meiryo UI" panose="020B0604030504040204" pitchFamily="50" charset="-128"/>
                          <a:ea typeface="Meiryo UI" panose="020B0604030504040204" pitchFamily="50" charset="-128"/>
                        </a:rPr>
                        <a:t>割摂取</a:t>
                      </a:r>
                      <a:endParaRPr lang="en-US" altLang="ja-JP" sz="1800" b="0" kern="100" dirty="0">
                        <a:effectLst/>
                        <a:latin typeface="Meiryo UI" panose="020B0604030504040204" pitchFamily="50" charset="-128"/>
                        <a:ea typeface="Meiryo UI" panose="020B0604030504040204" pitchFamily="50" charset="-128"/>
                      </a:endParaRPr>
                    </a:p>
                    <a:p>
                      <a:pPr algn="just"/>
                      <a:r>
                        <a:rPr lang="ja-JP" sz="1800" b="0" kern="100" dirty="0">
                          <a:effectLst/>
                          <a:latin typeface="Meiryo UI" panose="020B0604030504040204" pitchFamily="50" charset="-128"/>
                          <a:ea typeface="Meiryo UI" panose="020B0604030504040204" pitchFamily="50" charset="-128"/>
                        </a:rPr>
                        <a:t>水分摂取量</a:t>
                      </a:r>
                      <a:r>
                        <a:rPr lang="ja-JP" altLang="en-US" sz="1800" b="0" kern="100" dirty="0">
                          <a:effectLst/>
                          <a:latin typeface="Meiryo UI" panose="020B0604030504040204" pitchFamily="50" charset="-128"/>
                          <a:ea typeface="Meiryo UI" panose="020B0604030504040204" pitchFamily="50" charset="-128"/>
                        </a:rPr>
                        <a:t>　</a:t>
                      </a:r>
                      <a:r>
                        <a:rPr lang="en-US" altLang="ja-JP" sz="1800" b="0" kern="100" dirty="0">
                          <a:effectLst/>
                          <a:latin typeface="Meiryo UI" panose="020B0604030504040204" pitchFamily="50" charset="-128"/>
                          <a:ea typeface="Meiryo UI" panose="020B0604030504040204" pitchFamily="50" charset="-128"/>
                        </a:rPr>
                        <a:t>1250</a:t>
                      </a:r>
                      <a:r>
                        <a:rPr lang="en-US" sz="1800" b="0" kern="100" dirty="0">
                          <a:effectLst/>
                          <a:latin typeface="Meiryo UI" panose="020B0604030504040204" pitchFamily="50" charset="-128"/>
                          <a:ea typeface="Meiryo UI" panose="020B0604030504040204" pitchFamily="50" charset="-128"/>
                        </a:rPr>
                        <a:t>mL/</a:t>
                      </a:r>
                      <a:r>
                        <a:rPr lang="ja-JP" sz="1800" b="0" kern="100" dirty="0">
                          <a:effectLst/>
                          <a:latin typeface="Meiryo UI" panose="020B0604030504040204" pitchFamily="50" charset="-128"/>
                          <a:ea typeface="Meiryo UI" panose="020B0604030504040204" pitchFamily="50" charset="-128"/>
                        </a:rPr>
                        <a:t>日</a:t>
                      </a:r>
                      <a:r>
                        <a:rPr lang="ja-JP" altLang="en-US" sz="1800" b="0" kern="100" dirty="0">
                          <a:effectLst/>
                          <a:latin typeface="Meiryo UI" panose="020B0604030504040204" pitchFamily="50" charset="-128"/>
                          <a:ea typeface="Meiryo UI" panose="020B0604030504040204" pitchFamily="50" charset="-128"/>
                        </a:rPr>
                        <a:t>（</a:t>
                      </a:r>
                      <a:r>
                        <a:rPr lang="en-US" altLang="ja-JP" sz="1800" b="0" kern="100" dirty="0">
                          <a:effectLst/>
                          <a:latin typeface="Meiryo UI" panose="020B0604030504040204" pitchFamily="50" charset="-128"/>
                          <a:ea typeface="Meiryo UI" panose="020B0604030504040204" pitchFamily="50" charset="-128"/>
                        </a:rPr>
                        <a:t>1</a:t>
                      </a:r>
                      <a:r>
                        <a:rPr lang="ja-JP" altLang="en-US" sz="1800" b="0" kern="100" dirty="0">
                          <a:effectLst/>
                          <a:latin typeface="Meiryo UI" panose="020B0604030504040204" pitchFamily="50" charset="-128"/>
                          <a:ea typeface="Meiryo UI" panose="020B0604030504040204" pitchFamily="50" charset="-128"/>
                        </a:rPr>
                        <a:t>週間平均）</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963063917"/>
                  </a:ext>
                </a:extLst>
              </a:tr>
              <a:tr h="316610">
                <a:tc>
                  <a:txBody>
                    <a:bodyPr/>
                    <a:lstStyle/>
                    <a:p>
                      <a:pPr algn="ctr"/>
                      <a:r>
                        <a:rPr lang="ja-JP" sz="1800" b="0" kern="100" dirty="0">
                          <a:effectLst/>
                          <a:latin typeface="Meiryo UI" panose="020B0604030504040204" pitchFamily="50" charset="-128"/>
                          <a:ea typeface="Meiryo UI" panose="020B0604030504040204" pitchFamily="50" charset="-128"/>
                        </a:rPr>
                        <a:t>排便</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r>
                        <a:rPr lang="en-US" sz="1800" b="0" kern="100" dirty="0">
                          <a:effectLst/>
                          <a:latin typeface="Meiryo UI" panose="020B0604030504040204" pitchFamily="50" charset="-128"/>
                          <a:ea typeface="Meiryo UI" panose="020B0604030504040204" pitchFamily="50" charset="-128"/>
                        </a:rPr>
                        <a:t>1~2</a:t>
                      </a:r>
                      <a:r>
                        <a:rPr lang="ja-JP" sz="1800" b="0" kern="100" dirty="0">
                          <a:effectLst/>
                          <a:latin typeface="Meiryo UI" panose="020B0604030504040204" pitchFamily="50" charset="-128"/>
                          <a:ea typeface="Meiryo UI" panose="020B0604030504040204" pitchFamily="50" charset="-128"/>
                        </a:rPr>
                        <a:t>日に</a:t>
                      </a:r>
                      <a:r>
                        <a:rPr lang="en-US" sz="1800" b="0" kern="100" dirty="0">
                          <a:effectLst/>
                          <a:latin typeface="Meiryo UI" panose="020B0604030504040204" pitchFamily="50" charset="-128"/>
                          <a:ea typeface="Meiryo UI" panose="020B0604030504040204" pitchFamily="50" charset="-128"/>
                        </a:rPr>
                        <a:t>1</a:t>
                      </a:r>
                      <a:r>
                        <a:rPr lang="ja-JP" sz="1800" b="0" kern="100" dirty="0">
                          <a:effectLst/>
                          <a:latin typeface="Meiryo UI" panose="020B0604030504040204" pitchFamily="50" charset="-128"/>
                          <a:ea typeface="Meiryo UI" panose="020B0604030504040204" pitchFamily="50" charset="-128"/>
                        </a:rPr>
                        <a:t>回</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871393032"/>
                  </a:ext>
                </a:extLst>
              </a:tr>
              <a:tr h="316610">
                <a:tc>
                  <a:txBody>
                    <a:bodyPr/>
                    <a:lstStyle/>
                    <a:p>
                      <a:pPr algn="ctr"/>
                      <a:r>
                        <a:rPr lang="ja-JP" sz="1800" b="0" kern="100" dirty="0">
                          <a:effectLst/>
                          <a:latin typeface="Meiryo UI" panose="020B0604030504040204" pitchFamily="50" charset="-128"/>
                          <a:ea typeface="Meiryo UI" panose="020B0604030504040204" pitchFamily="50" charset="-128"/>
                        </a:rPr>
                        <a:t>排尿</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r>
                        <a:rPr lang="en-US" altLang="zh-TW" sz="1800" b="0" kern="100" dirty="0">
                          <a:effectLst/>
                          <a:latin typeface="Meiryo UI" panose="020B0604030504040204" pitchFamily="50" charset="-128"/>
                          <a:ea typeface="Meiryo UI" panose="020B0604030504040204" pitchFamily="50" charset="-128"/>
                        </a:rPr>
                        <a:t>10</a:t>
                      </a:r>
                      <a:r>
                        <a:rPr lang="ja-JP" altLang="en-US" sz="1800" b="0" kern="100" dirty="0">
                          <a:effectLst/>
                          <a:latin typeface="Meiryo UI" panose="020B0604030504040204" pitchFamily="50" charset="-128"/>
                          <a:ea typeface="Meiryo UI" panose="020B0604030504040204" pitchFamily="50" charset="-128"/>
                        </a:rPr>
                        <a:t>回以上</a:t>
                      </a:r>
                      <a:r>
                        <a:rPr lang="en-US" sz="1800" b="0" kern="100" dirty="0">
                          <a:effectLst/>
                          <a:latin typeface="Meiryo UI" panose="020B0604030504040204" pitchFamily="50" charset="-128"/>
                          <a:ea typeface="Meiryo UI" panose="020B0604030504040204" pitchFamily="50" charset="-128"/>
                        </a:rPr>
                        <a:t>/</a:t>
                      </a:r>
                      <a:r>
                        <a:rPr lang="zh-TW" sz="1800" b="0" kern="100" dirty="0">
                          <a:effectLst/>
                          <a:latin typeface="Meiryo UI" panose="020B0604030504040204" pitchFamily="50" charset="-128"/>
                          <a:ea typeface="Meiryo UI" panose="020B0604030504040204" pitchFamily="50" charset="-128"/>
                        </a:rPr>
                        <a:t>日､</a:t>
                      </a:r>
                      <a:r>
                        <a:rPr lang="ja-JP" altLang="en-US" sz="1800" b="0" kern="100" dirty="0">
                          <a:effectLst/>
                          <a:latin typeface="Meiryo UI" panose="020B0604030504040204" pitchFamily="50" charset="-128"/>
                          <a:ea typeface="Meiryo UI" panose="020B0604030504040204" pitchFamily="50" charset="-128"/>
                        </a:rPr>
                        <a:t>　尿量：確認できず</a:t>
                      </a:r>
                      <a:endParaRPr lang="en-US" altLang="ja-JP" sz="1800" b="0" kern="100" dirty="0">
                        <a:effectLst/>
                        <a:latin typeface="Meiryo UI" panose="020B0604030504040204" pitchFamily="50" charset="-128"/>
                        <a:ea typeface="Meiryo UI" panose="020B0604030504040204" pitchFamily="50" charset="-128"/>
                      </a:endParaRPr>
                    </a:p>
                    <a:p>
                      <a:pPr algn="just"/>
                      <a:r>
                        <a:rPr lang="ja-JP" altLang="en-US" sz="1800" b="0" kern="100" dirty="0">
                          <a:effectLst/>
                          <a:latin typeface="Meiryo UI" panose="020B0604030504040204" pitchFamily="50" charset="-128"/>
                          <a:ea typeface="Meiryo UI" panose="020B0604030504040204" pitchFamily="50" charset="-128"/>
                          <a:cs typeface="Times New Roman" panose="02020603050405020304" pitchFamily="18" charset="0"/>
                        </a:rPr>
                        <a:t>入居時よりリハパン着用されているが、夜間尿意を感じた際には自らトイレへ行く。</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354097967"/>
                  </a:ext>
                </a:extLst>
              </a:tr>
              <a:tr h="633221">
                <a:tc>
                  <a:txBody>
                    <a:bodyPr/>
                    <a:lstStyle/>
                    <a:p>
                      <a:pPr algn="ctr"/>
                      <a:r>
                        <a:rPr lang="ja-JP" altLang="en-US" sz="1800" b="0" kern="100" dirty="0">
                          <a:effectLst/>
                          <a:latin typeface="Meiryo UI" panose="020B0604030504040204" pitchFamily="50" charset="-128"/>
                          <a:ea typeface="Meiryo UI" panose="020B0604030504040204" pitchFamily="50" charset="-128"/>
                        </a:rPr>
                        <a:t>バイタルサイン</a:t>
                      </a:r>
                      <a:endParaRPr lang="ja-JP" sz="1800" b="0" kern="100" dirty="0">
                        <a:effectLst/>
                        <a:latin typeface="Meiryo UI" panose="020B0604030504040204" pitchFamily="50" charset="-128"/>
                        <a:ea typeface="Meiryo UI" panose="020B0604030504040204" pitchFamily="50" charset="-128"/>
                      </a:endParaRPr>
                    </a:p>
                    <a:p>
                      <a:pPr algn="ctr"/>
                      <a:r>
                        <a:rPr lang="en-US" sz="1800" b="0" kern="100" dirty="0">
                          <a:effectLst/>
                          <a:latin typeface="Meiryo UI" panose="020B0604030504040204" pitchFamily="50" charset="-128"/>
                          <a:ea typeface="Meiryo UI" panose="020B0604030504040204" pitchFamily="50" charset="-128"/>
                        </a:rPr>
                        <a:t>(</a:t>
                      </a:r>
                      <a:r>
                        <a:rPr lang="en-US" sz="1800" b="0" kern="100" dirty="0" err="1">
                          <a:effectLst/>
                          <a:latin typeface="Meiryo UI" panose="020B0604030504040204" pitchFamily="50" charset="-128"/>
                          <a:ea typeface="Meiryo UI" panose="020B0604030504040204" pitchFamily="50" charset="-128"/>
                        </a:rPr>
                        <a:t>yy</a:t>
                      </a:r>
                      <a:r>
                        <a:rPr lang="en-US" sz="1800" b="0" kern="100" dirty="0">
                          <a:effectLst/>
                          <a:latin typeface="Meiryo UI" panose="020B0604030504040204" pitchFamily="50" charset="-128"/>
                          <a:ea typeface="Meiryo UI" panose="020B0604030504040204" pitchFamily="50" charset="-128"/>
                        </a:rPr>
                        <a:t>/</a:t>
                      </a:r>
                      <a:r>
                        <a:rPr lang="en-US" sz="1800" b="0" kern="100" dirty="0" err="1">
                          <a:effectLst/>
                          <a:latin typeface="Meiryo UI" panose="020B0604030504040204" pitchFamily="50" charset="-128"/>
                          <a:ea typeface="Meiryo UI" panose="020B0604030504040204" pitchFamily="50" charset="-128"/>
                        </a:rPr>
                        <a:t>zz</a:t>
                      </a:r>
                      <a:r>
                        <a:rPr lang="en-US" sz="1800" b="0" kern="100" dirty="0">
                          <a:effectLst/>
                          <a:latin typeface="Meiryo UI" panose="020B0604030504040204" pitchFamily="50" charset="-128"/>
                          <a:ea typeface="Meiryo UI" panose="020B0604030504040204" pitchFamily="50" charset="-128"/>
                        </a:rPr>
                        <a:t>)</a:t>
                      </a:r>
                      <a:r>
                        <a:rPr lang="ja-JP" sz="1800" b="0" kern="100" dirty="0">
                          <a:effectLst/>
                          <a:latin typeface="Meiryo UI" panose="020B0604030504040204" pitchFamily="50" charset="-128"/>
                          <a:ea typeface="Meiryo UI" panose="020B0604030504040204" pitchFamily="50" charset="-128"/>
                        </a:rPr>
                        <a:t>時点</a:t>
                      </a:r>
                      <a:endParaRPr lang="ja-JP" sz="18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r>
                        <a:rPr lang="en-US" sz="1800" b="0" kern="100" dirty="0">
                          <a:effectLst/>
                          <a:latin typeface="Meiryo UI" panose="020B0604030504040204" pitchFamily="50" charset="-128"/>
                          <a:ea typeface="Meiryo UI" panose="020B0604030504040204" pitchFamily="50" charset="-128"/>
                        </a:rPr>
                        <a:t>BP:142/79</a:t>
                      </a:r>
                      <a:r>
                        <a:rPr lang="ja-JP" sz="1800" b="0" kern="100" dirty="0">
                          <a:effectLst/>
                          <a:latin typeface="Meiryo UI" panose="020B0604030504040204" pitchFamily="50" charset="-128"/>
                          <a:ea typeface="Meiryo UI" panose="020B0604030504040204" pitchFamily="50" charset="-128"/>
                        </a:rPr>
                        <a:t>､</a:t>
                      </a:r>
                      <a:r>
                        <a:rPr lang="ja-JP" altLang="en-US" sz="1800" b="0" kern="100" dirty="0">
                          <a:effectLst/>
                          <a:latin typeface="Meiryo UI" panose="020B0604030504040204" pitchFamily="50" charset="-128"/>
                          <a:ea typeface="Meiryo UI" panose="020B0604030504040204" pitchFamily="50" charset="-128"/>
                        </a:rPr>
                        <a:t>　</a:t>
                      </a:r>
                      <a:r>
                        <a:rPr lang="en-US" sz="1800" b="0" kern="100" dirty="0">
                          <a:effectLst/>
                          <a:latin typeface="Meiryo UI" panose="020B0604030504040204" pitchFamily="50" charset="-128"/>
                          <a:ea typeface="Meiryo UI" panose="020B0604030504040204" pitchFamily="50" charset="-128"/>
                        </a:rPr>
                        <a:t>P:62</a:t>
                      </a:r>
                      <a:r>
                        <a:rPr lang="ja-JP" sz="1800" b="0" kern="100" dirty="0">
                          <a:effectLst/>
                          <a:latin typeface="Meiryo UI" panose="020B0604030504040204" pitchFamily="50" charset="-128"/>
                          <a:ea typeface="Meiryo UI" panose="020B0604030504040204" pitchFamily="50" charset="-128"/>
                        </a:rPr>
                        <a:t>､</a:t>
                      </a:r>
                      <a:r>
                        <a:rPr lang="ja-JP" altLang="en-US" sz="1800" b="0" kern="100" dirty="0">
                          <a:effectLst/>
                          <a:latin typeface="Meiryo UI" panose="020B0604030504040204" pitchFamily="50" charset="-128"/>
                          <a:ea typeface="Meiryo UI" panose="020B0604030504040204" pitchFamily="50" charset="-128"/>
                        </a:rPr>
                        <a:t>　</a:t>
                      </a:r>
                      <a:r>
                        <a:rPr lang="en-US" sz="1800" b="0" kern="100" dirty="0">
                          <a:effectLst/>
                          <a:latin typeface="Meiryo UI" panose="020B0604030504040204" pitchFamily="50" charset="-128"/>
                          <a:ea typeface="Meiryo UI" panose="020B0604030504040204" pitchFamily="50" charset="-128"/>
                        </a:rPr>
                        <a:t>KT</a:t>
                      </a:r>
                      <a:r>
                        <a:rPr lang="ja-JP" altLang="en-US" sz="1800" b="0" kern="100" dirty="0">
                          <a:effectLst/>
                          <a:latin typeface="Meiryo UI" panose="020B0604030504040204" pitchFamily="50" charset="-128"/>
                          <a:ea typeface="Meiryo UI" panose="020B0604030504040204" pitchFamily="50" charset="-128"/>
                        </a:rPr>
                        <a:t>：</a:t>
                      </a:r>
                      <a:r>
                        <a:rPr lang="en-US" altLang="ja-JP" sz="1800" b="0" kern="100" dirty="0">
                          <a:effectLst/>
                          <a:latin typeface="Meiryo UI" panose="020B0604030504040204" pitchFamily="50" charset="-128"/>
                          <a:ea typeface="Meiryo UI" panose="020B0604030504040204" pitchFamily="50" charset="-128"/>
                        </a:rPr>
                        <a:t>36</a:t>
                      </a:r>
                      <a:r>
                        <a:rPr lang="ja-JP" altLang="en-US" sz="1800" b="0" kern="100" dirty="0">
                          <a:effectLst/>
                          <a:latin typeface="Meiryo UI" panose="020B0604030504040204" pitchFamily="50" charset="-128"/>
                          <a:ea typeface="Meiryo UI" panose="020B0604030504040204" pitchFamily="50" charset="-128"/>
                        </a:rPr>
                        <a:t>℃～</a:t>
                      </a:r>
                      <a:r>
                        <a:rPr lang="en-US" altLang="ja-JP" sz="1800" b="0" kern="100" dirty="0">
                          <a:effectLst/>
                          <a:latin typeface="Meiryo UI" panose="020B0604030504040204" pitchFamily="50" charset="-128"/>
                          <a:ea typeface="Meiryo UI" panose="020B0604030504040204" pitchFamily="50" charset="-128"/>
                        </a:rPr>
                        <a:t>37℃</a:t>
                      </a:r>
                    </a:p>
                    <a:p>
                      <a:pPr algn="just"/>
                      <a:r>
                        <a:rPr lang="en-US" sz="1800" b="0" kern="100" dirty="0">
                          <a:effectLst/>
                          <a:latin typeface="Meiryo UI" panose="020B0604030504040204" pitchFamily="50" charset="-128"/>
                          <a:ea typeface="Meiryo UI" panose="020B0604030504040204" pitchFamily="50" charset="-128"/>
                        </a:rPr>
                        <a:t>SpO2:</a:t>
                      </a:r>
                      <a:r>
                        <a:rPr lang="en-US" altLang="ja-JP" sz="1800" b="0" kern="100" dirty="0">
                          <a:effectLst/>
                          <a:latin typeface="Meiryo UI" panose="020B0604030504040204" pitchFamily="50" charset="-128"/>
                          <a:ea typeface="Meiryo UI" panose="020B0604030504040204" pitchFamily="50" charset="-128"/>
                        </a:rPr>
                        <a:t>96</a:t>
                      </a:r>
                      <a:r>
                        <a:rPr lang="ja-JP" altLang="en-US" sz="1800" b="0" kern="100" dirty="0">
                          <a:effectLst/>
                          <a:latin typeface="Meiryo UI" panose="020B0604030504040204" pitchFamily="50" charset="-128"/>
                          <a:ea typeface="Meiryo UI" panose="020B0604030504040204" pitchFamily="50" charset="-128"/>
                        </a:rPr>
                        <a:t>～</a:t>
                      </a:r>
                      <a:r>
                        <a:rPr lang="en-US" altLang="ja-JP" sz="1800" b="0" kern="100" dirty="0">
                          <a:effectLst/>
                          <a:latin typeface="Meiryo UI" panose="020B0604030504040204" pitchFamily="50" charset="-128"/>
                          <a:ea typeface="Meiryo UI" panose="020B0604030504040204" pitchFamily="50" charset="-128"/>
                        </a:rPr>
                        <a:t>98</a:t>
                      </a:r>
                      <a:r>
                        <a:rPr lang="ja-JP" altLang="en-US" sz="1800" b="0" kern="100" dirty="0">
                          <a:effectLst/>
                          <a:latin typeface="Meiryo UI" panose="020B0604030504040204" pitchFamily="50" charset="-128"/>
                          <a:ea typeface="Meiryo UI" panose="020B0604030504040204" pitchFamily="50" charset="-128"/>
                        </a:rPr>
                        <a:t>％と良好</a:t>
                      </a:r>
                      <a:r>
                        <a:rPr lang="en-US" sz="1800" b="0" kern="100" dirty="0">
                          <a:effectLst/>
                          <a:latin typeface="Meiryo UI" panose="020B0604030504040204" pitchFamily="50" charset="-128"/>
                          <a:ea typeface="Meiryo UI" panose="020B0604030504040204" pitchFamily="50" charset="-128"/>
                        </a:rPr>
                        <a:t> </a:t>
                      </a:r>
                    </a:p>
                  </a:txBody>
                  <a:tcPr marL="68580" marR="68580" marT="0" marB="0"/>
                </a:tc>
                <a:extLst>
                  <a:ext uri="{0D108BD9-81ED-4DB2-BD59-A6C34878D82A}">
                    <a16:rowId xmlns:a16="http://schemas.microsoft.com/office/drawing/2014/main" val="1616724706"/>
                  </a:ext>
                </a:extLst>
              </a:tr>
            </a:tbl>
          </a:graphicData>
        </a:graphic>
      </p:graphicFrame>
    </p:spTree>
    <p:extLst>
      <p:ext uri="{BB962C8B-B14F-4D97-AF65-F5344CB8AC3E}">
        <p14:creationId xmlns:p14="http://schemas.microsoft.com/office/powerpoint/2010/main" val="50050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r>
              <a:rPr lang="en-US" altLang="ja-JP">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5" name="テキスト ボックス 4">
            <a:extLst>
              <a:ext uri="{FF2B5EF4-FFF2-40B4-BE49-F238E27FC236}">
                <a16:creationId xmlns:a16="http://schemas.microsoft.com/office/drawing/2014/main" id="{4B5CC072-0C62-4918-A5E9-E5A8957DBEF9}"/>
              </a:ext>
            </a:extLst>
          </p:cNvPr>
          <p:cNvSpPr txBox="1"/>
          <p:nvPr/>
        </p:nvSpPr>
        <p:spPr>
          <a:xfrm>
            <a:off x="-107504" y="50111"/>
            <a:ext cx="9360024" cy="461665"/>
          </a:xfrm>
          <a:prstGeom prst="rect">
            <a:avLst/>
          </a:prstGeom>
          <a:noFill/>
        </p:spPr>
        <p:txBody>
          <a:bodyPr wrap="square" rtlCol="0">
            <a:spAutoFit/>
          </a:bodyPr>
          <a:lstStyle/>
          <a:p>
            <a:r>
              <a:rPr lang="en-US" altLang="ja-JP" sz="2400" dirty="0">
                <a:latin typeface="HGS創英角ｺﾞｼｯｸUB" panose="020B0900000000000000" pitchFamily="50" charset="-128"/>
                <a:ea typeface="HGS創英角ｺﾞｼｯｸUB" panose="020B0900000000000000" pitchFamily="50" charset="-128"/>
              </a:rPr>
              <a:t>【</a:t>
            </a:r>
            <a:r>
              <a:rPr lang="ja-JP" altLang="en-US" sz="2400" dirty="0">
                <a:latin typeface="HGS創英角ｺﾞｼｯｸUB" panose="020B0900000000000000" pitchFamily="50" charset="-128"/>
                <a:ea typeface="HGS創英角ｺﾞｼｯｸUB" panose="020B0900000000000000" pitchFamily="50" charset="-128"/>
              </a:rPr>
              <a:t>現在の処方</a:t>
            </a:r>
            <a:r>
              <a:rPr lang="en-US" altLang="ja-JP" sz="2400" dirty="0">
                <a:latin typeface="HGS創英角ｺﾞｼｯｸUB" panose="020B0900000000000000" pitchFamily="50" charset="-128"/>
                <a:ea typeface="HGS創英角ｺﾞｼｯｸUB" panose="020B0900000000000000" pitchFamily="50" charset="-128"/>
              </a:rPr>
              <a:t>】</a:t>
            </a:r>
            <a:endParaRPr kumimoji="1" lang="ja-JP" altLang="en-US" sz="2400" dirty="0">
              <a:latin typeface="HGS創英角ｺﾞｼｯｸUB" panose="020B0900000000000000" pitchFamily="50" charset="-128"/>
              <a:ea typeface="HGS創英角ｺﾞｼｯｸUB" panose="020B0900000000000000" pitchFamily="50" charset="-128"/>
            </a:endParaRPr>
          </a:p>
        </p:txBody>
      </p:sp>
      <p:sp>
        <p:nvSpPr>
          <p:cNvPr id="6" name="テキスト ボックス 5">
            <a:extLst>
              <a:ext uri="{FF2B5EF4-FFF2-40B4-BE49-F238E27FC236}">
                <a16:creationId xmlns:a16="http://schemas.microsoft.com/office/drawing/2014/main" id="{A58FF566-50BF-4EB4-9376-29BCCB65DF34}"/>
              </a:ext>
            </a:extLst>
          </p:cNvPr>
          <p:cNvSpPr txBox="1"/>
          <p:nvPr/>
        </p:nvSpPr>
        <p:spPr>
          <a:xfrm>
            <a:off x="395536" y="676662"/>
            <a:ext cx="6653478" cy="4031873"/>
          </a:xfrm>
          <a:prstGeom prst="rect">
            <a:avLst/>
          </a:prstGeom>
          <a:noFill/>
        </p:spPr>
        <p:txBody>
          <a:bodyPr wrap="square">
            <a:spAutoFit/>
          </a:bodyPr>
          <a:lstStyle/>
          <a:p>
            <a:pPr algn="just"/>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Rp1)</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エソメプラゾール</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ｍｇ</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ネキシウム</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1C</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ａｐ</a:t>
            </a:r>
          </a:p>
          <a:p>
            <a:pPr algn="just"/>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ピタバスタチンＣａ・ＯＤ錠</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ｍｇ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錠</a:t>
            </a:r>
          </a:p>
          <a:p>
            <a:pPr algn="just"/>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シルニジピン錠</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5</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ｍｇ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錠</a:t>
            </a:r>
          </a:p>
          <a:p>
            <a:pPr algn="just"/>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エドキサバン</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ＯＤ錠</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30</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ｍｇ</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リクシアナ</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錠　　　　分１朝食後</a:t>
            </a:r>
          </a:p>
          <a:p>
            <a:pPr algn="just"/>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algn="just"/>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Rp2</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ミグリトールＯＤ錠</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50</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ｍｇ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錠　分３毎食前</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Rp3</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アルファカルシドールカプセル</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0.5</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1C</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ｐ　分１夕食後</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Rp4)</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ポラプレジンクＯＤ錠</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75mg</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錠　分２朝夕食後</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Rp5</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ドンペリドン錠</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ｍｇ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錠</a:t>
            </a:r>
          </a:p>
          <a:p>
            <a:pPr algn="just"/>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ウラピジル</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カプセル</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ｍｇ</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エブランチル</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C</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ａｐ</a:t>
            </a:r>
          </a:p>
          <a:p>
            <a:pPr algn="just"/>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トラマドール</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アセトアミノフェン</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配合錠</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トアラセット</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錠分２朝夕食後</a:t>
            </a:r>
          </a:p>
          <a:p>
            <a:pPr algn="just"/>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Rp6</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）ミノドロン酸</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錠</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50mg</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錠分１起床時（月１製剤）</a:t>
            </a:r>
            <a:endPar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069975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2520280" y="4873422"/>
            <a:ext cx="5688632" cy="273844"/>
          </a:xfrm>
        </p:spPr>
        <p:txBody>
          <a:bodyPr/>
          <a:lstStyle/>
          <a:p>
            <a:r>
              <a:rPr lang="en-US" altLang="ja-JP">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5" name="テキスト ボックス 4">
            <a:extLst>
              <a:ext uri="{FF2B5EF4-FFF2-40B4-BE49-F238E27FC236}">
                <a16:creationId xmlns:a16="http://schemas.microsoft.com/office/drawing/2014/main" id="{A20F3DAA-C8AC-46D6-87F7-1EC39566AADD}"/>
              </a:ext>
            </a:extLst>
          </p:cNvPr>
          <p:cNvSpPr txBox="1"/>
          <p:nvPr/>
        </p:nvSpPr>
        <p:spPr>
          <a:xfrm>
            <a:off x="179512" y="195486"/>
            <a:ext cx="2880320"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プロブレムリスト</a:t>
            </a:r>
            <a:r>
              <a:rPr lang="en-US" altLang="ja-JP"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9398C37-E408-445F-A8A6-EE8F9368DCA5}"/>
              </a:ext>
            </a:extLst>
          </p:cNvPr>
          <p:cNvSpPr txBox="1"/>
          <p:nvPr/>
        </p:nvSpPr>
        <p:spPr>
          <a:xfrm>
            <a:off x="179512" y="657151"/>
            <a:ext cx="8748972" cy="3970318"/>
          </a:xfrm>
          <a:prstGeom prst="rect">
            <a:avLst/>
          </a:prstGeom>
          <a:noFill/>
        </p:spPr>
        <p:txBody>
          <a:bodyPr wrap="square" rtlCol="0">
            <a:spAutoFit/>
          </a:bodyPr>
          <a:lstStyle/>
          <a:p>
            <a:pPr algn="just"/>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＃夜間頻尿</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kern="100" dirty="0" err="1">
                <a:latin typeface="Meiryo UI" panose="020B0604030504040204" pitchFamily="50" charset="-128"/>
                <a:ea typeface="Meiryo UI" panose="020B0604030504040204" pitchFamily="50" charset="-128"/>
                <a:cs typeface="Times New Roman" panose="02020603050405020304" pitchFamily="18" charset="0"/>
              </a:rPr>
              <a:t>yy</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err="1">
                <a:latin typeface="Meiryo UI" panose="020B0604030504040204" pitchFamily="50" charset="-128"/>
                <a:ea typeface="Meiryo UI" panose="020B0604030504040204" pitchFamily="50" charset="-128"/>
                <a:cs typeface="Times New Roman" panose="02020603050405020304" pitchFamily="18" charset="0"/>
              </a:rPr>
              <a:t>zz</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施設ご入居、入居時より頻尿の悩みあり。毎晩のトイレ回数を記録している。</a:t>
            </a:r>
            <a:endPar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err="1">
                <a:effectLst/>
                <a:latin typeface="Meiryo UI" panose="020B0604030504040204" pitchFamily="50" charset="-128"/>
                <a:ea typeface="Meiryo UI" panose="020B0604030504040204" pitchFamily="50" charset="-128"/>
                <a:cs typeface="Times New Roman" panose="02020603050405020304" pitchFamily="18" charset="0"/>
              </a:rPr>
              <a:t>yy</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/zz+10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頻尿による</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不眠との訴えあり。</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コハク酸ソリフェナシン</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OD</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5mg</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錠分１眠前　開始</a:t>
            </a: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err="1">
                <a:effectLst/>
                <a:latin typeface="Meiryo UI" panose="020B0604030504040204" pitchFamily="50" charset="-128"/>
                <a:ea typeface="Meiryo UI" panose="020B0604030504040204" pitchFamily="50" charset="-128"/>
                <a:cs typeface="Times New Roman" panose="02020603050405020304" pitchFamily="18" charset="0"/>
              </a:rPr>
              <a:t>yy</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/zz+24</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改善見られず</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コハク酸ソリフェナシン</a:t>
            </a:r>
            <a:r>
              <a:rPr lang="en-US"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OD</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5mg1</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錠分１眠前</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中止</a:t>
            </a:r>
            <a:endParaRPr lang="en-US"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ミラベグロン</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25mg</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１</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錠分</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夕食後で開始</a:t>
            </a:r>
            <a:endPar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‘xx/yy+1/</a:t>
            </a:r>
            <a:r>
              <a:rPr lang="en-US" altLang="ja-JP" sz="1800" kern="100" dirty="0" err="1">
                <a:effectLst/>
                <a:latin typeface="Meiryo UI" panose="020B0604030504040204" pitchFamily="50" charset="-128"/>
                <a:ea typeface="Meiryo UI" panose="020B0604030504040204" pitchFamily="50" charset="-128"/>
                <a:cs typeface="Times New Roman" panose="02020603050405020304" pitchFamily="18" charset="0"/>
              </a:rPr>
              <a:t>zz</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回</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晩から</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回</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晩ぐらいへ減ったが、本人は効果実感していない。</a:t>
            </a: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/yy+1/zz+21</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排尿回数再び増加傾向。</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一旦継続していた</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ミラベグロン</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25mg</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だが、</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ご本人から「</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変わらない・飲まない」</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と拒薬あり</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ミラベグロン</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25mg1</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錠分１夕食後中止</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し経過観察</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/yy+2/</a:t>
            </a:r>
            <a:r>
              <a:rPr lang="en-US" altLang="ja-JP" sz="1800" kern="100" dirty="0" err="1">
                <a:effectLst/>
                <a:latin typeface="Meiryo UI" panose="020B0604030504040204" pitchFamily="50" charset="-128"/>
                <a:ea typeface="Meiryo UI" panose="020B0604030504040204" pitchFamily="50" charset="-128"/>
                <a:cs typeface="Times New Roman" panose="02020603050405020304" pitchFamily="18" charset="0"/>
              </a:rPr>
              <a:t>zz</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本人希望により</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八味地黄丸エキス顆粒　</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2.5g</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包分１夕食後　開始</a:t>
            </a:r>
          </a:p>
        </p:txBody>
      </p:sp>
      <p:sp>
        <p:nvSpPr>
          <p:cNvPr id="7" name="正方形/長方形 6">
            <a:extLst>
              <a:ext uri="{FF2B5EF4-FFF2-40B4-BE49-F238E27FC236}">
                <a16:creationId xmlns:a16="http://schemas.microsoft.com/office/drawing/2014/main" id="{E9C7D788-C0D2-ECAE-7225-016D178DEE08}"/>
              </a:ext>
            </a:extLst>
          </p:cNvPr>
          <p:cNvSpPr/>
          <p:nvPr/>
        </p:nvSpPr>
        <p:spPr>
          <a:xfrm>
            <a:off x="6444207" y="3723878"/>
            <a:ext cx="2170011" cy="2738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排尿回数：６～８回</a:t>
            </a:r>
          </a:p>
        </p:txBody>
      </p:sp>
      <p:sp>
        <p:nvSpPr>
          <p:cNvPr id="4" name="矢印: 下 3">
            <a:extLst>
              <a:ext uri="{FF2B5EF4-FFF2-40B4-BE49-F238E27FC236}">
                <a16:creationId xmlns:a16="http://schemas.microsoft.com/office/drawing/2014/main" id="{A8607590-AC86-B502-61C0-C4B8F91FECA7}"/>
              </a:ext>
            </a:extLst>
          </p:cNvPr>
          <p:cNvSpPr/>
          <p:nvPr/>
        </p:nvSpPr>
        <p:spPr>
          <a:xfrm>
            <a:off x="7349193" y="535349"/>
            <a:ext cx="360040" cy="461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877716AC-0F94-0890-C50C-4BFA3DBA47E7}"/>
              </a:ext>
            </a:extLst>
          </p:cNvPr>
          <p:cNvSpPr/>
          <p:nvPr/>
        </p:nvSpPr>
        <p:spPr>
          <a:xfrm>
            <a:off x="6444208" y="289397"/>
            <a:ext cx="2170011" cy="461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手帳を元にした排尿回数</a:t>
            </a:r>
            <a:r>
              <a:rPr lang="ja-JP" altLang="en-US" dirty="0"/>
              <a:t>の目安</a:t>
            </a:r>
            <a:endParaRPr kumimoji="1" lang="ja-JP" altLang="en-US" dirty="0"/>
          </a:p>
        </p:txBody>
      </p:sp>
      <p:cxnSp>
        <p:nvCxnSpPr>
          <p:cNvPr id="9" name="直線コネクタ 8">
            <a:extLst>
              <a:ext uri="{FF2B5EF4-FFF2-40B4-BE49-F238E27FC236}">
                <a16:creationId xmlns:a16="http://schemas.microsoft.com/office/drawing/2014/main" id="{00ACBDF0-6FCF-D2DE-C2F6-491DBE5AA886}"/>
              </a:ext>
            </a:extLst>
          </p:cNvPr>
          <p:cNvCxnSpPr>
            <a:cxnSpLocks/>
          </p:cNvCxnSpPr>
          <p:nvPr/>
        </p:nvCxnSpPr>
        <p:spPr>
          <a:xfrm>
            <a:off x="6156176" y="289397"/>
            <a:ext cx="0" cy="7076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1CFC272B-167D-9E29-8287-286D7ED832D4}"/>
              </a:ext>
            </a:extLst>
          </p:cNvPr>
          <p:cNvCxnSpPr>
            <a:cxnSpLocks/>
          </p:cNvCxnSpPr>
          <p:nvPr/>
        </p:nvCxnSpPr>
        <p:spPr>
          <a:xfrm>
            <a:off x="6156176" y="1275606"/>
            <a:ext cx="0"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C5C6374F-6B91-876A-8DD7-874AEBAAD9D6}"/>
              </a:ext>
            </a:extLst>
          </p:cNvPr>
          <p:cNvCxnSpPr>
            <a:cxnSpLocks/>
          </p:cNvCxnSpPr>
          <p:nvPr/>
        </p:nvCxnSpPr>
        <p:spPr>
          <a:xfrm>
            <a:off x="6156176" y="3559324"/>
            <a:ext cx="0" cy="1172666"/>
          </a:xfrm>
          <a:prstGeom prst="line">
            <a:avLst/>
          </a:prstGeom>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F179B2D7-7AF5-F05C-3A1A-9C8DA1F6837F}"/>
              </a:ext>
            </a:extLst>
          </p:cNvPr>
          <p:cNvSpPr/>
          <p:nvPr/>
        </p:nvSpPr>
        <p:spPr>
          <a:xfrm>
            <a:off x="6444206" y="1689213"/>
            <a:ext cx="2170011" cy="2738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排尿回数：４～６回</a:t>
            </a:r>
          </a:p>
        </p:txBody>
      </p:sp>
    </p:spTree>
    <p:extLst>
      <p:ext uri="{BB962C8B-B14F-4D97-AF65-F5344CB8AC3E}">
        <p14:creationId xmlns:p14="http://schemas.microsoft.com/office/powerpoint/2010/main" val="360241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2520280" y="4873422"/>
            <a:ext cx="5688632" cy="273844"/>
          </a:xfrm>
        </p:spPr>
        <p:txBody>
          <a:bodyPr/>
          <a:lstStyle/>
          <a:p>
            <a:r>
              <a:rPr lang="en-US" altLang="ja-JP">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5" name="テキスト ボックス 4">
            <a:extLst>
              <a:ext uri="{FF2B5EF4-FFF2-40B4-BE49-F238E27FC236}">
                <a16:creationId xmlns:a16="http://schemas.microsoft.com/office/drawing/2014/main" id="{A20F3DAA-C8AC-46D6-87F7-1EC39566AADD}"/>
              </a:ext>
            </a:extLst>
          </p:cNvPr>
          <p:cNvSpPr txBox="1"/>
          <p:nvPr/>
        </p:nvSpPr>
        <p:spPr>
          <a:xfrm>
            <a:off x="179512" y="195486"/>
            <a:ext cx="2880320"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プロブレムリスト</a:t>
            </a:r>
            <a:r>
              <a:rPr lang="en-US" altLang="ja-JP"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9398C37-E408-445F-A8A6-EE8F9368DCA5}"/>
              </a:ext>
            </a:extLst>
          </p:cNvPr>
          <p:cNvSpPr txBox="1"/>
          <p:nvPr/>
        </p:nvSpPr>
        <p:spPr>
          <a:xfrm>
            <a:off x="179512" y="657151"/>
            <a:ext cx="8748972" cy="4247317"/>
          </a:xfrm>
          <a:prstGeom prst="rect">
            <a:avLst/>
          </a:prstGeom>
          <a:noFill/>
        </p:spPr>
        <p:txBody>
          <a:bodyPr wrap="square" rtlCol="0">
            <a:spAutoFit/>
          </a:bodyPr>
          <a:lstStyle/>
          <a:p>
            <a:pPr algn="just"/>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＃夜間頻尿</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/yy+2/zz+4 </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改善見られず、</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ツムラ</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八味地黄丸エキス顆粒　</a:t>
            </a:r>
            <a:r>
              <a:rPr lang="en-US"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2.5g</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分１夕食後　</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中止</a:t>
            </a:r>
            <a:endParaRPr lang="en-US"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ミラベグロン</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25mg</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錠分１夕食後　</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再開</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xxyy+3</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err="1">
                <a:effectLst/>
                <a:latin typeface="Meiryo UI" panose="020B0604030504040204" pitchFamily="50" charset="-128"/>
                <a:ea typeface="Meiryo UI" panose="020B0604030504040204" pitchFamily="50" charset="-128"/>
                <a:cs typeface="Times New Roman" panose="02020603050405020304" pitchFamily="18" charset="0"/>
              </a:rPr>
              <a:t>zz</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コロナ隔離中、内服しても症状変わらないと本人訴えで拒薬多い為</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ミラベグロン</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25mg</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錠分１夕食後　中止</a:t>
            </a:r>
            <a:endParaRPr lang="en-US" altLang="ja-JP"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/yy+4/</a:t>
            </a:r>
            <a:r>
              <a:rPr lang="en-US" altLang="ja-JP" sz="1800" kern="100" dirty="0" err="1">
                <a:effectLst/>
                <a:latin typeface="Meiryo UI" panose="020B0604030504040204" pitchFamily="50" charset="-128"/>
                <a:ea typeface="Meiryo UI" panose="020B0604030504040204" pitchFamily="50" charset="-128"/>
                <a:cs typeface="Times New Roman" panose="02020603050405020304" pitchFamily="18" charset="0"/>
              </a:rPr>
              <a:t>zz</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腰痛も併発している事から</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ロキソプロフェン</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Na</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60mg</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錠分１眠前で開始</a:t>
            </a:r>
            <a:endPar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→腰痛のみ軽快、高齢者の為服用期間短く</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‘22/4/1</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で</a:t>
            </a:r>
            <a:r>
              <a:rPr lang="ja-JP" altLang="en-US" sz="18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終了</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/yy+5/</a:t>
            </a:r>
            <a:r>
              <a:rPr lang="en-US" altLang="ja-JP" sz="1800" kern="100" dirty="0" err="1">
                <a:effectLst/>
                <a:latin typeface="Meiryo UI" panose="020B0604030504040204" pitchFamily="50" charset="-128"/>
                <a:ea typeface="Meiryo UI" panose="020B0604030504040204" pitchFamily="50" charset="-128"/>
                <a:cs typeface="Times New Roman" panose="02020603050405020304" pitchFamily="18" charset="0"/>
              </a:rPr>
              <a:t>zz</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頻尿による</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不眠も同時に訴えていたので、不眠により尿意を感じる可能性も考</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慮し、</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ラメルテオン</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ｍｇ</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錠分１眠前　開始</a:t>
            </a: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/yy+5/zz+5</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本人訴え変わらず、</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ラメルテオン</a:t>
            </a:r>
            <a:r>
              <a:rPr lang="en-US"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8mg1</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錠分１眠前　終了</a:t>
            </a:r>
            <a:endParaRPr lang="en-US"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睡眠の質向上のため</a:t>
            </a:r>
            <a:r>
              <a:rPr lang="ja-JP" altLang="en-US" sz="1800" u="sng"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ポラプレジンク</a:t>
            </a:r>
            <a:r>
              <a:rPr lang="en-US" altLang="ja-JP" sz="1800" u="sng"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OD</a:t>
            </a:r>
            <a:r>
              <a:rPr lang="ja-JP" altLang="en-US" sz="1800" u="sng"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u="sng"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75mg</a:t>
            </a:r>
            <a:r>
              <a:rPr lang="ja-JP" altLang="en-US" sz="1800" u="sng"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800" u="sng"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800" u="sng"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錠分２朝・眠前　開始</a:t>
            </a:r>
            <a:endParaRPr lang="en-US" altLang="ja-JP" u="sng"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0375236C-C389-0341-FAAC-3BB3E08478DE}"/>
              </a:ext>
            </a:extLst>
          </p:cNvPr>
          <p:cNvSpPr/>
          <p:nvPr/>
        </p:nvSpPr>
        <p:spPr>
          <a:xfrm>
            <a:off x="6753267" y="3730972"/>
            <a:ext cx="2170011" cy="2738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排尿回数：</a:t>
            </a:r>
            <a:r>
              <a:rPr kumimoji="1" lang="en-US" altLang="ja-JP" dirty="0"/>
              <a:t>10</a:t>
            </a:r>
            <a:r>
              <a:rPr kumimoji="1" lang="ja-JP" altLang="en-US" dirty="0"/>
              <a:t>～</a:t>
            </a:r>
            <a:r>
              <a:rPr kumimoji="1" lang="en-US" altLang="ja-JP" dirty="0"/>
              <a:t>12</a:t>
            </a:r>
            <a:r>
              <a:rPr kumimoji="1" lang="ja-JP" altLang="en-US" dirty="0"/>
              <a:t>回</a:t>
            </a:r>
          </a:p>
        </p:txBody>
      </p:sp>
      <p:sp>
        <p:nvSpPr>
          <p:cNvPr id="7" name="正方形/長方形 6">
            <a:extLst>
              <a:ext uri="{FF2B5EF4-FFF2-40B4-BE49-F238E27FC236}">
                <a16:creationId xmlns:a16="http://schemas.microsoft.com/office/drawing/2014/main" id="{F23925E8-1EC3-4A00-3DB9-3576A3EC5C5A}"/>
              </a:ext>
            </a:extLst>
          </p:cNvPr>
          <p:cNvSpPr/>
          <p:nvPr/>
        </p:nvSpPr>
        <p:spPr>
          <a:xfrm>
            <a:off x="6753266" y="1412528"/>
            <a:ext cx="2170011" cy="2738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排尿回数：</a:t>
            </a:r>
            <a:r>
              <a:rPr lang="ja-JP" altLang="en-US" dirty="0"/>
              <a:t>８～１０</a:t>
            </a:r>
            <a:r>
              <a:rPr kumimoji="1" lang="ja-JP" altLang="en-US" dirty="0"/>
              <a:t>回</a:t>
            </a:r>
          </a:p>
        </p:txBody>
      </p:sp>
      <p:cxnSp>
        <p:nvCxnSpPr>
          <p:cNvPr id="8" name="直線コネクタ 7">
            <a:extLst>
              <a:ext uri="{FF2B5EF4-FFF2-40B4-BE49-F238E27FC236}">
                <a16:creationId xmlns:a16="http://schemas.microsoft.com/office/drawing/2014/main" id="{393E1C29-20E4-0F40-7716-AFAA46147677}"/>
              </a:ext>
            </a:extLst>
          </p:cNvPr>
          <p:cNvCxnSpPr>
            <a:cxnSpLocks/>
          </p:cNvCxnSpPr>
          <p:nvPr/>
        </p:nvCxnSpPr>
        <p:spPr>
          <a:xfrm>
            <a:off x="6372200" y="267494"/>
            <a:ext cx="0"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698C3CE4-C81D-4A1E-8A06-4EE5B48988D9}"/>
              </a:ext>
            </a:extLst>
          </p:cNvPr>
          <p:cNvCxnSpPr>
            <a:cxnSpLocks/>
          </p:cNvCxnSpPr>
          <p:nvPr/>
        </p:nvCxnSpPr>
        <p:spPr>
          <a:xfrm>
            <a:off x="6372200" y="2139702"/>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693FAD4-E36F-87E4-E89D-17A52B5469BD}"/>
              </a:ext>
            </a:extLst>
          </p:cNvPr>
          <p:cNvCxnSpPr>
            <a:cxnSpLocks/>
          </p:cNvCxnSpPr>
          <p:nvPr/>
        </p:nvCxnSpPr>
        <p:spPr>
          <a:xfrm>
            <a:off x="6372200" y="4371950"/>
            <a:ext cx="0" cy="501472"/>
          </a:xfrm>
          <a:prstGeom prst="line">
            <a:avLst/>
          </a:prstGeom>
        </p:spPr>
        <p:style>
          <a:lnRef idx="1">
            <a:schemeClr val="accent1"/>
          </a:lnRef>
          <a:fillRef idx="0">
            <a:schemeClr val="accent1"/>
          </a:fillRef>
          <a:effectRef idx="0">
            <a:schemeClr val="accent1"/>
          </a:effectRef>
          <a:fontRef idx="minor">
            <a:schemeClr val="tx1"/>
          </a:fontRef>
        </p:style>
      </p:cxnSp>
      <p:sp>
        <p:nvSpPr>
          <p:cNvPr id="4" name="吹き出し: 角を丸めた四角形 3">
            <a:extLst>
              <a:ext uri="{FF2B5EF4-FFF2-40B4-BE49-F238E27FC236}">
                <a16:creationId xmlns:a16="http://schemas.microsoft.com/office/drawing/2014/main" id="{2507949C-2D95-DEC5-4EB2-E45DA6E17958}"/>
              </a:ext>
            </a:extLst>
          </p:cNvPr>
          <p:cNvSpPr/>
          <p:nvPr/>
        </p:nvSpPr>
        <p:spPr>
          <a:xfrm>
            <a:off x="215516" y="4371950"/>
            <a:ext cx="5580616" cy="576064"/>
          </a:xfrm>
          <a:prstGeom prst="wedgeRoundRectCallout">
            <a:avLst>
              <a:gd name="adj1" fmla="val -27462"/>
              <a:gd name="adj2" fmla="val -6657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参考文献：</a:t>
            </a:r>
            <a:r>
              <a:rPr lang="en-US" altLang="ja-JP" sz="1200" b="0" i="0" dirty="0">
                <a:solidFill>
                  <a:schemeClr val="tx1"/>
                </a:solidFill>
                <a:effectLst/>
                <a:latin typeface="Noto Sans JP"/>
              </a:rPr>
              <a:t>Ji, X., </a:t>
            </a:r>
            <a:r>
              <a:rPr lang="en-US" altLang="ja-JP" sz="1200" b="0" i="0" dirty="0" err="1">
                <a:solidFill>
                  <a:schemeClr val="tx1"/>
                </a:solidFill>
                <a:effectLst/>
                <a:latin typeface="Noto Sans JP"/>
              </a:rPr>
              <a:t>Grandner</a:t>
            </a:r>
            <a:r>
              <a:rPr lang="en-US" altLang="ja-JP" sz="1200" b="0" i="0" dirty="0">
                <a:solidFill>
                  <a:schemeClr val="tx1"/>
                </a:solidFill>
                <a:effectLst/>
                <a:latin typeface="Noto Sans JP"/>
              </a:rPr>
              <a:t>, M. A., &amp; Liu, J. (2017). The relationship between micronutrient status and sleep patterns: a systematic review. Public health nutrition, 20(4), 687–701. </a:t>
            </a:r>
            <a:r>
              <a:rPr lang="en-US" altLang="ja-JP" sz="1200" b="0" i="0" u="none" strike="noStrike" dirty="0">
                <a:solidFill>
                  <a:schemeClr val="tx1"/>
                </a:solidFill>
                <a:effectLst/>
                <a:latin typeface="Noto Sans JP"/>
                <a:hlinkClick r:id="rId3">
                  <a:extLst>
                    <a:ext uri="{A12FA001-AC4F-418D-AE19-62706E023703}">
                      <ahyp:hlinkClr xmlns:ahyp="http://schemas.microsoft.com/office/drawing/2018/hyperlinkcolor" val="tx"/>
                    </a:ext>
                  </a:extLst>
                </a:hlinkClick>
              </a:rPr>
              <a:t>https://doi.org/10.1017/S1368980016002603</a:t>
            </a:r>
            <a:r>
              <a:rPr lang="ja-JP" altLang="en-US" sz="1200" b="0" i="0" u="none" strike="noStrike" dirty="0">
                <a:solidFill>
                  <a:schemeClr val="tx1"/>
                </a:solidFill>
                <a:effectLst/>
                <a:latin typeface="Noto Sans JP"/>
              </a:rPr>
              <a:t>　</a:t>
            </a:r>
            <a:r>
              <a:rPr lang="ja-JP" altLang="en-US" sz="1200" b="1" i="0" u="none" strike="noStrike" dirty="0">
                <a:solidFill>
                  <a:schemeClr val="tx1"/>
                </a:solidFill>
                <a:effectLst/>
                <a:latin typeface="Noto Sans JP"/>
              </a:rPr>
              <a:t>（</a:t>
            </a:r>
            <a:r>
              <a:rPr lang="en-US" altLang="ja-JP" sz="1200" b="1" i="0" u="none" strike="noStrike" dirty="0">
                <a:solidFill>
                  <a:schemeClr val="tx1"/>
                </a:solidFill>
                <a:effectLst/>
                <a:latin typeface="Noto Sans JP"/>
              </a:rPr>
              <a:t>IF</a:t>
            </a:r>
            <a:r>
              <a:rPr lang="ja-JP" altLang="en-US" sz="1200" b="1" i="0" u="none" strike="noStrike" dirty="0">
                <a:solidFill>
                  <a:schemeClr val="tx1"/>
                </a:solidFill>
                <a:effectLst/>
                <a:latin typeface="Noto Sans JP"/>
              </a:rPr>
              <a:t>：</a:t>
            </a:r>
            <a:r>
              <a:rPr lang="en-US" altLang="ja-JP" sz="1200" b="1" i="0" u="none" strike="noStrike" dirty="0">
                <a:solidFill>
                  <a:schemeClr val="tx1"/>
                </a:solidFill>
                <a:effectLst/>
                <a:latin typeface="Noto Sans JP"/>
              </a:rPr>
              <a:t>4.022</a:t>
            </a:r>
            <a:r>
              <a:rPr lang="ja-JP" altLang="en-US" sz="1200" b="1" i="0" u="none" strike="noStrike" dirty="0">
                <a:solidFill>
                  <a:schemeClr val="tx1"/>
                </a:solidFill>
                <a:effectLst/>
                <a:latin typeface="Noto Sans JP"/>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28D8331B-BE19-0C20-8001-4C96CC7A615E}"/>
              </a:ext>
            </a:extLst>
          </p:cNvPr>
          <p:cNvCxnSpPr>
            <a:cxnSpLocks/>
          </p:cNvCxnSpPr>
          <p:nvPr/>
        </p:nvCxnSpPr>
        <p:spPr>
          <a:xfrm>
            <a:off x="6347410" y="3477582"/>
            <a:ext cx="0" cy="5014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77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a:xfrm>
            <a:off x="2520280" y="4873422"/>
            <a:ext cx="5688632" cy="273844"/>
          </a:xfrm>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5" name="テキスト ボックス 4">
            <a:extLst>
              <a:ext uri="{FF2B5EF4-FFF2-40B4-BE49-F238E27FC236}">
                <a16:creationId xmlns:a16="http://schemas.microsoft.com/office/drawing/2014/main" id="{A20F3DAA-C8AC-46D6-87F7-1EC39566AADD}"/>
              </a:ext>
            </a:extLst>
          </p:cNvPr>
          <p:cNvSpPr txBox="1"/>
          <p:nvPr/>
        </p:nvSpPr>
        <p:spPr>
          <a:xfrm>
            <a:off x="179512" y="195486"/>
            <a:ext cx="2880320"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プロブレムリスト</a:t>
            </a:r>
            <a:r>
              <a:rPr lang="en-US" altLang="ja-JP"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9398C37-E408-445F-A8A6-EE8F9368DCA5}"/>
              </a:ext>
            </a:extLst>
          </p:cNvPr>
          <p:cNvSpPr txBox="1"/>
          <p:nvPr/>
        </p:nvSpPr>
        <p:spPr>
          <a:xfrm>
            <a:off x="179512" y="863590"/>
            <a:ext cx="8748972" cy="3970318"/>
          </a:xfrm>
          <a:prstGeom prst="rect">
            <a:avLst/>
          </a:prstGeom>
          <a:noFill/>
        </p:spPr>
        <p:txBody>
          <a:bodyPr wrap="square" rtlCol="0">
            <a:spAutoFit/>
          </a:bodyPr>
          <a:lstStyle/>
          <a:p>
            <a:pPr algn="just"/>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＃夜間頻尿</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/yy+5/zz+14</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夜間頻尿回数変わらないが、「眠前薬のむときにウトウトしていて起こされ</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た」</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という</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発言から、</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ポラプレジンク</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OD</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錠</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75mg</a:t>
            </a:r>
            <a:r>
              <a:rPr lang="en-US" altLang="ja-JP"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錠分２朝食後・</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眠前</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朝夕食後</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へ変更</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/yy+5/zz+23</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改善傾向・内服継続</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/yy+6/</a:t>
            </a:r>
            <a:r>
              <a:rPr lang="en-US" altLang="ja-JP" sz="1800" kern="100" dirty="0" err="1">
                <a:effectLst/>
                <a:latin typeface="Meiryo UI" panose="020B0604030504040204" pitchFamily="50" charset="-128"/>
                <a:ea typeface="Meiryo UI" panose="020B0604030504040204" pitchFamily="50" charset="-128"/>
                <a:cs typeface="Times New Roman" panose="02020603050405020304" pitchFamily="18" charset="0"/>
              </a:rPr>
              <a:t>zz</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再び夜間頻尿の訴えあり、</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ウラピジル</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カプセル</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15mg</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１</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CP</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分１夕食後　開始</a:t>
            </a:r>
            <a:endPar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/yy+7/</a:t>
            </a:r>
            <a:r>
              <a:rPr lang="en-US" altLang="ja-JP" sz="1800" kern="100" dirty="0" err="1">
                <a:effectLst/>
                <a:latin typeface="Meiryo UI" panose="020B0604030504040204" pitchFamily="50" charset="-128"/>
                <a:ea typeface="Meiryo UI" panose="020B0604030504040204" pitchFamily="50" charset="-128"/>
                <a:cs typeface="Times New Roman" panose="02020603050405020304" pitchFamily="18" charset="0"/>
              </a:rPr>
              <a:t>zz</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一時的に夜間頻尿の回数落ちたものの、再び</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回を超える日が多くなってきた</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と本人から訴えあり。</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ウラピジルカプセル</a:t>
            </a:r>
            <a:r>
              <a:rPr lang="en-US" altLang="ja-JP"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15mg</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２</a:t>
            </a:r>
            <a:r>
              <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CP</a:t>
            </a:r>
            <a:r>
              <a:rPr lang="ja-JP" altLang="en-US"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分２朝夕食後へ増量</a:t>
            </a:r>
            <a:endParaRPr lang="en-US" altLang="ja-JP" sz="18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‘xx/yy+8/</a:t>
            </a:r>
            <a:r>
              <a:rPr lang="en-US" altLang="ja-JP" kern="100" dirty="0" err="1">
                <a:latin typeface="Meiryo UI" panose="020B0604030504040204" pitchFamily="50" charset="-128"/>
                <a:ea typeface="Meiryo UI" panose="020B0604030504040204" pitchFamily="50" charset="-128"/>
                <a:cs typeface="Times New Roman" panose="02020603050405020304" pitchFamily="18" charset="0"/>
              </a:rPr>
              <a:t>zz</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排尿回数減ったとご本人よりお話しあり。手帳の記録でも７～９回と減ってい</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た。</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/yy+8/zz+21</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その後また</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回を超える日が多く困るとの相談あり。</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ーーーー以上－－－－</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9280B7C3-BA1E-16E3-0B1C-ADB9F287805D}"/>
              </a:ext>
            </a:extLst>
          </p:cNvPr>
          <p:cNvSpPr/>
          <p:nvPr/>
        </p:nvSpPr>
        <p:spPr>
          <a:xfrm>
            <a:off x="6516215" y="2434828"/>
            <a:ext cx="2232247" cy="2738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排尿回数：</a:t>
            </a:r>
            <a:r>
              <a:rPr kumimoji="1" lang="en-US" altLang="ja-JP" dirty="0">
                <a:latin typeface="Meiryo UI" panose="020B0604030504040204" pitchFamily="50" charset="-128"/>
                <a:ea typeface="Meiryo UI" panose="020B0604030504040204" pitchFamily="50" charset="-128"/>
              </a:rPr>
              <a:t>8</a:t>
            </a:r>
            <a:r>
              <a:rPr kumimoji="1"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10</a:t>
            </a:r>
            <a:r>
              <a:rPr kumimoji="1" lang="ja-JP" altLang="en-US" dirty="0">
                <a:latin typeface="Meiryo UI" panose="020B0604030504040204" pitchFamily="50" charset="-128"/>
                <a:ea typeface="Meiryo UI" panose="020B0604030504040204" pitchFamily="50" charset="-128"/>
              </a:rPr>
              <a:t>回</a:t>
            </a:r>
          </a:p>
        </p:txBody>
      </p:sp>
      <p:sp>
        <p:nvSpPr>
          <p:cNvPr id="4" name="正方形/長方形 3">
            <a:extLst>
              <a:ext uri="{FF2B5EF4-FFF2-40B4-BE49-F238E27FC236}">
                <a16:creationId xmlns:a16="http://schemas.microsoft.com/office/drawing/2014/main" id="{7B82C198-351C-10E0-D09D-875618232D48}"/>
              </a:ext>
            </a:extLst>
          </p:cNvPr>
          <p:cNvSpPr/>
          <p:nvPr/>
        </p:nvSpPr>
        <p:spPr>
          <a:xfrm>
            <a:off x="6876262" y="4170114"/>
            <a:ext cx="2232247" cy="2738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排尿回数：</a:t>
            </a:r>
            <a:r>
              <a:rPr kumimoji="1" lang="en-US" altLang="ja-JP" sz="1600" dirty="0">
                <a:latin typeface="Meiryo UI" panose="020B0604030504040204" pitchFamily="50" charset="-128"/>
                <a:ea typeface="Meiryo UI" panose="020B0604030504040204" pitchFamily="50" charset="-128"/>
              </a:rPr>
              <a:t>10</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12</a:t>
            </a:r>
            <a:r>
              <a:rPr kumimoji="1" lang="ja-JP" altLang="en-US" sz="1600" dirty="0">
                <a:latin typeface="Meiryo UI" panose="020B0604030504040204" pitchFamily="50" charset="-128"/>
                <a:ea typeface="Meiryo UI" panose="020B0604030504040204" pitchFamily="50" charset="-128"/>
              </a:rPr>
              <a:t>回</a:t>
            </a:r>
          </a:p>
        </p:txBody>
      </p:sp>
      <p:cxnSp>
        <p:nvCxnSpPr>
          <p:cNvPr id="8" name="直線コネクタ 7">
            <a:extLst>
              <a:ext uri="{FF2B5EF4-FFF2-40B4-BE49-F238E27FC236}">
                <a16:creationId xmlns:a16="http://schemas.microsoft.com/office/drawing/2014/main" id="{9132ECF4-4004-5282-71DA-C862D8BA01B9}"/>
              </a:ext>
            </a:extLst>
          </p:cNvPr>
          <p:cNvCxnSpPr/>
          <p:nvPr/>
        </p:nvCxnSpPr>
        <p:spPr>
          <a:xfrm>
            <a:off x="6228184" y="195486"/>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E2283AF6-6E52-B195-E4F0-DB9D6D40FDED}"/>
              </a:ext>
            </a:extLst>
          </p:cNvPr>
          <p:cNvCxnSpPr/>
          <p:nvPr/>
        </p:nvCxnSpPr>
        <p:spPr>
          <a:xfrm>
            <a:off x="6228184" y="2434828"/>
            <a:ext cx="0" cy="4249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B581B2EF-1AC3-631A-6910-0C1667CFBCD0}"/>
              </a:ext>
            </a:extLst>
          </p:cNvPr>
          <p:cNvCxnSpPr>
            <a:cxnSpLocks/>
          </p:cNvCxnSpPr>
          <p:nvPr/>
        </p:nvCxnSpPr>
        <p:spPr>
          <a:xfrm>
            <a:off x="6228184" y="4204355"/>
            <a:ext cx="0" cy="6690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755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EE7818E-F3AB-B2C7-9B3C-9A5E582ECFA2}"/>
              </a:ext>
            </a:extLst>
          </p:cNvPr>
          <p:cNvSpPr/>
          <p:nvPr/>
        </p:nvSpPr>
        <p:spPr>
          <a:xfrm>
            <a:off x="755576" y="2092334"/>
            <a:ext cx="784887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個人的な予測ですが、</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IF</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にてウラピジル</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15mg</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単回投与</a:t>
            </a:r>
            <a:r>
              <a:rPr lang="en-US" altLang="ja-JP" sz="1600" kern="100" dirty="0" err="1">
                <a:latin typeface="Meiryo UI" panose="020B0604030504040204" pitchFamily="50" charset="-128"/>
                <a:ea typeface="Meiryo UI" panose="020B0604030504040204" pitchFamily="50" charset="-128"/>
                <a:cs typeface="Times New Roman" panose="02020603050405020304" pitchFamily="18" charset="0"/>
              </a:rPr>
              <a:t>Tmax</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4.7hr±0.5hr</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となっており、昼間に排尿し夜間に排尿を抑える目的で</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錠分１朝食後はどうなのでしょうか。</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フッター プレースホルダー 1"/>
          <p:cNvSpPr>
            <a:spLocks noGrp="1"/>
          </p:cNvSpPr>
          <p:nvPr>
            <p:ph type="ftr" sz="quarter" idx="11"/>
          </p:nvPr>
        </p:nvSpPr>
        <p:spPr>
          <a:xfrm>
            <a:off x="1349963" y="4925286"/>
            <a:ext cx="5688632" cy="273844"/>
          </a:xfrm>
        </p:spPr>
        <p:txBody>
          <a:bodyPr/>
          <a:lstStyle/>
          <a:p>
            <a:r>
              <a:rPr lang="en-US" altLang="ja-JP" dirty="0">
                <a:latin typeface="A-OTF 新ゴ Pro M" pitchFamily="34" charset="-128"/>
                <a:ea typeface="A-OTF 新ゴ Pro M" pitchFamily="34" charset="-128"/>
              </a:rPr>
              <a:t>(C) The Japanese Association of Home Care Pharmacies All rights reserved.</a:t>
            </a:r>
            <a:endParaRPr lang="ja-JP" altLang="ja-JP" dirty="0">
              <a:latin typeface="A-OTF 新ゴ Pro M" pitchFamily="34" charset="-128"/>
              <a:ea typeface="A-OTF 新ゴ Pro M" pitchFamily="34" charset="-128"/>
            </a:endParaRPr>
          </a:p>
        </p:txBody>
      </p:sp>
      <p:sp>
        <p:nvSpPr>
          <p:cNvPr id="7" name="テキスト ボックス 6">
            <a:extLst>
              <a:ext uri="{FF2B5EF4-FFF2-40B4-BE49-F238E27FC236}">
                <a16:creationId xmlns:a16="http://schemas.microsoft.com/office/drawing/2014/main" id="{36688315-087A-433D-9185-121114CDE22A}"/>
              </a:ext>
            </a:extLst>
          </p:cNvPr>
          <p:cNvSpPr txBox="1"/>
          <p:nvPr/>
        </p:nvSpPr>
        <p:spPr>
          <a:xfrm>
            <a:off x="127928" y="113346"/>
            <a:ext cx="5236159" cy="461665"/>
          </a:xfrm>
          <a:prstGeom prst="rect">
            <a:avLst/>
          </a:prstGeom>
          <a:noFill/>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検討に際しての補足・考察</a:t>
            </a:r>
            <a:r>
              <a:rPr lang="en-US" altLang="ja-JP" sz="2400" dirty="0">
                <a:latin typeface="Meiryo UI" panose="020B0604030504040204" pitchFamily="50" charset="-128"/>
                <a:ea typeface="Meiryo UI" panose="020B0604030504040204" pitchFamily="50" charset="-128"/>
              </a:rPr>
              <a:t>】</a:t>
            </a:r>
          </a:p>
        </p:txBody>
      </p:sp>
      <p:sp>
        <p:nvSpPr>
          <p:cNvPr id="9" name="テキスト ボックス 8">
            <a:extLst>
              <a:ext uri="{FF2B5EF4-FFF2-40B4-BE49-F238E27FC236}">
                <a16:creationId xmlns:a16="http://schemas.microsoft.com/office/drawing/2014/main" id="{8A280B45-1698-4636-BF58-4BE31103733D}"/>
              </a:ext>
            </a:extLst>
          </p:cNvPr>
          <p:cNvSpPr txBox="1"/>
          <p:nvPr/>
        </p:nvSpPr>
        <p:spPr>
          <a:xfrm>
            <a:off x="364704" y="771550"/>
            <a:ext cx="8630616" cy="5016758"/>
          </a:xfrm>
          <a:prstGeom prst="rect">
            <a:avLst/>
          </a:prstGeom>
          <a:noFill/>
        </p:spPr>
        <p:txBody>
          <a:bodyPr wrap="square">
            <a:spAutoFit/>
          </a:bodyPr>
          <a:lstStyle/>
          <a:p>
            <a:pPr lvl="0" algn="just"/>
            <a:r>
              <a:rPr lang="ja-JP" altLang="en-US" u="sng" kern="100" dirty="0">
                <a:latin typeface="Meiryo UI" panose="020B0604030504040204" pitchFamily="50" charset="-128"/>
                <a:ea typeface="Meiryo UI" panose="020B0604030504040204" pitchFamily="50" charset="-128"/>
                <a:cs typeface="Times New Roman" panose="02020603050405020304" pitchFamily="18" charset="0"/>
              </a:rPr>
              <a:t>①内服中薬剤による副作用の可能性</a:t>
            </a:r>
            <a:endParaRPr lang="en-US" altLang="ja-JP" u="sng"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ウラピジル：エブランチルＣＰの</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IF</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より頻尿の報告あり</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(0.1</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％未満</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t>
            </a:r>
          </a:p>
          <a:p>
            <a:pPr lvl="0" algn="just"/>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b="1" u="sng" kern="100" dirty="0">
                <a:latin typeface="Meiryo UI" panose="020B0604030504040204" pitchFamily="50" charset="-128"/>
                <a:ea typeface="Meiryo UI" panose="020B0604030504040204" pitchFamily="50" charset="-128"/>
                <a:cs typeface="Times New Roman" panose="02020603050405020304" pitchFamily="18" charset="0"/>
              </a:rPr>
              <a:t>考察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錠分２朝夕食後より</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錠分１朝食後の方が夜間頻尿には適している？</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トアラセット：トアラセット自体の</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IF</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にはないが、トラマドールではオピオイド受容体を介した排尿</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反射の抑制による排尿困難が１～５％の割合で報告されている（</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P3</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試験）</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b="1" u="sng" kern="100" dirty="0">
                <a:latin typeface="Meiryo UI" panose="020B0604030504040204" pitchFamily="50" charset="-128"/>
                <a:ea typeface="Meiryo UI" panose="020B0604030504040204" pitchFamily="50" charset="-128"/>
                <a:cs typeface="Times New Roman" panose="02020603050405020304" pitchFamily="18" charset="0"/>
              </a:rPr>
              <a:t>考察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トアラセットを</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’xx/yy+8/</a:t>
            </a:r>
            <a:r>
              <a:rPr lang="en-US" altLang="ja-JP" kern="100" dirty="0" err="1">
                <a:latin typeface="Meiryo UI" panose="020B0604030504040204" pitchFamily="50" charset="-128"/>
                <a:ea typeface="Meiryo UI" panose="020B0604030504040204" pitchFamily="50" charset="-128"/>
                <a:cs typeface="Times New Roman" panose="02020603050405020304" pitchFamily="18" charset="0"/>
              </a:rPr>
              <a:t>zz</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～、その前はトラマドールを</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’xx/yy+6/</a:t>
            </a:r>
            <a:r>
              <a:rPr lang="en-US" altLang="ja-JP" kern="100" dirty="0" err="1">
                <a:latin typeface="Meiryo UI" panose="020B0604030504040204" pitchFamily="50" charset="-128"/>
                <a:ea typeface="Meiryo UI" panose="020B0604030504040204" pitchFamily="50" charset="-128"/>
                <a:cs typeface="Times New Roman" panose="02020603050405020304" pitchFamily="18" charset="0"/>
              </a:rPr>
              <a:t>zz</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～内服されてい</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ます。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①頻尿で困っており、排尿困難等の訴えはない事②入居時から夜間頻尿の訴えあ</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る事、の</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点から可能性は低いと考ています。</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400795021"/>
      </p:ext>
    </p:extLst>
  </p:cSld>
  <p:clrMapOvr>
    <a:masterClrMapping/>
  </p:clrMapOvr>
</p:sld>
</file>

<file path=ppt/theme/theme1.xml><?xml version="1.0" encoding="utf-8"?>
<a:theme xmlns:a="http://schemas.openxmlformats.org/drawingml/2006/main" name="日在薬テンプレート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日在薬テンプレート" id="{6826C170-8A2E-4199-ADAC-D4714CD51352}" vid="{FFD7B3B1-468C-480D-9F3C-7A9EF03FAF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54CAE97B830864683AAD58DBE067270" ma:contentTypeVersion="16" ma:contentTypeDescription="新しいドキュメントを作成します。" ma:contentTypeScope="" ma:versionID="d193ead8ba9f838cd4354935635f5e27">
  <xsd:schema xmlns:xsd="http://www.w3.org/2001/XMLSchema" xmlns:xs="http://www.w3.org/2001/XMLSchema" xmlns:p="http://schemas.microsoft.com/office/2006/metadata/properties" xmlns:ns2="478b0b9a-2324-4d94-94da-b254b93cd37d" xmlns:ns3="0836c5c6-cad0-449f-8208-8490abddb866" targetNamespace="http://schemas.microsoft.com/office/2006/metadata/properties" ma:root="true" ma:fieldsID="7a83638e95e9355745cf0959eebe26d3" ns2:_="" ns3:_="">
    <xsd:import namespace="478b0b9a-2324-4d94-94da-b254b93cd37d"/>
    <xsd:import namespace="0836c5c6-cad0-449f-8208-8490abddb8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8b0b9a-2324-4d94-94da-b254b93cd37d"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22" nillable="true" ma:displayName="Taxonomy Catch All Column" ma:hidden="true" ma:list="{e0db7e30-6cde-4401-897f-aa35a13f1f3d}" ma:internalName="TaxCatchAll" ma:showField="CatchAllData" ma:web="478b0b9a-2324-4d94-94da-b254b93cd37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836c5c6-cad0-449f-8208-8490abddb86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4a91c047-5394-47a9-b3e9-582bdf211396"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78b0b9a-2324-4d94-94da-b254b93cd37d" xsi:nil="true"/>
    <lcf76f155ced4ddcb4097134ff3c332f xmlns="0836c5c6-cad0-449f-8208-8490abddb86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34F4BC-46B3-445F-A084-0A2791BDA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8b0b9a-2324-4d94-94da-b254b93cd37d"/>
    <ds:schemaRef ds:uri="0836c5c6-cad0-449f-8208-8490abddb8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4CC7DB-24F0-4DB9-B69D-9A190576610E}">
  <ds:schemaRefs>
    <ds:schemaRef ds:uri="0836c5c6-cad0-449f-8208-8490abddb866"/>
    <ds:schemaRef ds:uri="http://purl.org/dc/elements/1.1/"/>
    <ds:schemaRef ds:uri="http://purl.org/dc/terms/"/>
    <ds:schemaRef ds:uri="http://schemas.microsoft.com/office/2006/metadata/properties"/>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478b0b9a-2324-4d94-94da-b254b93cd37d"/>
  </ds:schemaRefs>
</ds:datastoreItem>
</file>

<file path=customXml/itemProps3.xml><?xml version="1.0" encoding="utf-8"?>
<ds:datastoreItem xmlns:ds="http://schemas.openxmlformats.org/officeDocument/2006/customXml" ds:itemID="{CAA221D6-87D1-45F9-A214-25A790BB9E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日在薬テンプレート (3)</Template>
  <TotalTime>4618</TotalTime>
  <Words>1942</Words>
  <Application>Microsoft Office PowerPoint</Application>
  <PresentationFormat>画面に合わせる (16:9)</PresentationFormat>
  <Paragraphs>206</Paragraphs>
  <Slides>11</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A-OTF 新ゴ Pro M</vt:lpstr>
      <vt:lpstr>HGP創英角ｺﾞｼｯｸUB</vt:lpstr>
      <vt:lpstr>HGS創英角ｺﾞｼｯｸUB</vt:lpstr>
      <vt:lpstr>Meiryo UI</vt:lpstr>
      <vt:lpstr>Noto Sans JP</vt:lpstr>
      <vt:lpstr>Arial</vt:lpstr>
      <vt:lpstr>Calibri</vt:lpstr>
      <vt:lpstr>日在薬テンプレート (3)</vt:lpstr>
      <vt:lpstr>超高齢者の夜間頻尿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下別府　美穂</cp:lastModifiedBy>
  <cp:revision>29</cp:revision>
  <cp:lastPrinted>2022-03-14T09:29:40Z</cp:lastPrinted>
  <dcterms:created xsi:type="dcterms:W3CDTF">2019-06-28T02:13:04Z</dcterms:created>
  <dcterms:modified xsi:type="dcterms:W3CDTF">2024-02-21T08:46:10Z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0x010100354CAE97B830864683AAD58DBE067270</vt:lpwstr>
  </property>
</Properties>
</file>